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7556500" cy="10693400"/>
  <p:notesSz cx="7556500" cy="10693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chemeClr val="tx1"/>
                </a:solidFill>
                <a:latin typeface="나눔고딕OTF"/>
                <a:cs typeface="나눔고딕OT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chemeClr val="tx1"/>
                </a:solidFill>
                <a:latin typeface="나눔고딕OTF"/>
                <a:cs typeface="나눔고딕OT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chemeClr val="tx1"/>
                </a:solidFill>
                <a:latin typeface="나눔고딕OTF"/>
                <a:cs typeface="나눔고딕OT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27375" y="1087294"/>
            <a:ext cx="7089856" cy="71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5549527" y="4066381"/>
            <a:ext cx="1917309" cy="6849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17337" y="2809964"/>
            <a:ext cx="2321824" cy="431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1" i="0">
                <a:solidFill>
                  <a:schemeClr val="tx1"/>
                </a:solidFill>
                <a:latin typeface="나눔고딕OTF"/>
                <a:cs typeface="나눔고딕OT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2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18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.png"/><Relationship Id="rId7" Type="http://schemas.openxmlformats.org/officeDocument/2006/relationships/image" Target="../media/image2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23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.jpg"/><Relationship Id="rId6" Type="http://schemas.openxmlformats.org/officeDocument/2006/relationships/image" Target="../media/image1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9340" y="1496844"/>
            <a:ext cx="6101888" cy="1192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4870" y="668334"/>
            <a:ext cx="466824" cy="4500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114"/>
              </a:spcBef>
            </a:pPr>
            <a:r>
              <a:rPr dirty="0"/>
              <a:t>12. </a:t>
            </a:r>
            <a:r>
              <a:rPr dirty="0" spc="10"/>
              <a:t>메모리</a:t>
            </a:r>
            <a:r>
              <a:rPr dirty="0" spc="-80"/>
              <a:t> </a:t>
            </a:r>
            <a:r>
              <a:rPr dirty="0" spc="10"/>
              <a:t>구조</a:t>
            </a:r>
          </a:p>
        </p:txBody>
      </p:sp>
      <p:sp>
        <p:nvSpPr>
          <p:cNvPr id="5" name="object 5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86807" y="6035825"/>
            <a:ext cx="6388735" cy="12807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</a:pPr>
            <a:r>
              <a:rPr dirty="0" sz="1900" spc="35" b="1">
                <a:latin typeface="나눔고딕OTF"/>
                <a:cs typeface="나눔고딕OTF"/>
              </a:rPr>
              <a:t>목표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나눔고딕OTF"/>
              <a:cs typeface="나눔고딕OTF"/>
            </a:endParaRPr>
          </a:p>
          <a:p>
            <a:pPr marL="257810" marR="43180" indent="-207645">
              <a:lnSpc>
                <a:spcPct val="129500"/>
              </a:lnSpc>
              <a:buSzPct val="94117"/>
              <a:buChar char="•"/>
              <a:tabLst>
                <a:tab pos="258445" algn="l"/>
              </a:tabLst>
            </a:pPr>
            <a:r>
              <a:rPr dirty="0" sz="1700" spc="-5">
                <a:latin typeface="나눔고딕OTF"/>
                <a:cs typeface="나눔고딕OTF"/>
              </a:rPr>
              <a:t>메</a:t>
            </a:r>
            <a:r>
              <a:rPr dirty="0" sz="1700" spc="-30">
                <a:latin typeface="나눔고딕OTF"/>
                <a:cs typeface="나눔고딕OTF"/>
              </a:rPr>
              <a:t>모</a:t>
            </a:r>
            <a:r>
              <a:rPr dirty="0" baseline="71428" sz="1050" spc="-577" b="1">
                <a:solidFill>
                  <a:srgbClr val="FFFFFF"/>
                </a:solidFill>
                <a:latin typeface="맑은 고딕"/>
                <a:cs typeface="맑은 고딕"/>
              </a:rPr>
              <a:t>2</a:t>
            </a:r>
            <a:r>
              <a:rPr dirty="0" sz="1700" spc="-5">
                <a:latin typeface="나눔고딕OTF"/>
                <a:cs typeface="나눔고딕OTF"/>
              </a:rPr>
              <a:t>리</a:t>
            </a:r>
            <a:r>
              <a:rPr dirty="0" sz="1700" spc="-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계층을</a:t>
            </a:r>
            <a:r>
              <a:rPr dirty="0" sz="1700" spc="-10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이해하고,</a:t>
            </a:r>
            <a:r>
              <a:rPr dirty="0" sz="1700" spc="-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캐시</a:t>
            </a:r>
            <a:r>
              <a:rPr dirty="0" sz="1700" spc="-10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메모리</a:t>
            </a:r>
            <a:r>
              <a:rPr dirty="0" sz="1700" spc="-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및</a:t>
            </a:r>
            <a:r>
              <a:rPr dirty="0" sz="1700" spc="-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가장</a:t>
            </a:r>
            <a:r>
              <a:rPr dirty="0" sz="1700" spc="-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메모리의</a:t>
            </a:r>
            <a:r>
              <a:rPr dirty="0" sz="1700" spc="-10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구성을</a:t>
            </a:r>
            <a:r>
              <a:rPr dirty="0" sz="1700" spc="-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알고  </a:t>
            </a:r>
            <a:r>
              <a:rPr dirty="0" sz="1700" spc="-5">
                <a:latin typeface="나눔고딕OTF"/>
                <a:cs typeface="나눔고딕OTF"/>
              </a:rPr>
              <a:t>동작 방법</a:t>
            </a:r>
            <a:r>
              <a:rPr dirty="0" sz="1700" spc="-10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이해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4319" y="2204460"/>
            <a:ext cx="4256090" cy="2389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94743" y="2527255"/>
            <a:ext cx="696595" cy="175895"/>
          </a:xfrm>
          <a:custGeom>
            <a:avLst/>
            <a:gdLst/>
            <a:ahLst/>
            <a:cxnLst/>
            <a:rect l="l" t="t" r="r" b="b"/>
            <a:pathLst>
              <a:path w="696595" h="175894">
                <a:moveTo>
                  <a:pt x="0" y="175584"/>
                </a:moveTo>
                <a:lnTo>
                  <a:pt x="696030" y="175584"/>
                </a:lnTo>
                <a:lnTo>
                  <a:pt x="696030" y="0"/>
                </a:lnTo>
                <a:lnTo>
                  <a:pt x="0" y="0"/>
                </a:lnTo>
                <a:lnTo>
                  <a:pt x="0" y="175584"/>
                </a:lnTo>
                <a:close/>
              </a:path>
            </a:pathLst>
          </a:custGeom>
          <a:ln w="1728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87615" y="2393695"/>
            <a:ext cx="309245" cy="142240"/>
          </a:xfrm>
          <a:custGeom>
            <a:avLst/>
            <a:gdLst/>
            <a:ahLst/>
            <a:cxnLst/>
            <a:rect l="l" t="t" r="r" b="b"/>
            <a:pathLst>
              <a:path w="309245" h="142239">
                <a:moveTo>
                  <a:pt x="258062" y="16040"/>
                </a:moveTo>
                <a:lnTo>
                  <a:pt x="0" y="126187"/>
                </a:lnTo>
                <a:lnTo>
                  <a:pt x="6316" y="141960"/>
                </a:lnTo>
                <a:lnTo>
                  <a:pt x="264666" y="31687"/>
                </a:lnTo>
                <a:lnTo>
                  <a:pt x="258062" y="16040"/>
                </a:lnTo>
                <a:close/>
              </a:path>
              <a:path w="309245" h="142239">
                <a:moveTo>
                  <a:pt x="301007" y="12649"/>
                </a:moveTo>
                <a:lnTo>
                  <a:pt x="266006" y="12649"/>
                </a:lnTo>
                <a:lnTo>
                  <a:pt x="272315" y="28422"/>
                </a:lnTo>
                <a:lnTo>
                  <a:pt x="264666" y="31687"/>
                </a:lnTo>
                <a:lnTo>
                  <a:pt x="271264" y="47320"/>
                </a:lnTo>
                <a:lnTo>
                  <a:pt x="301007" y="12649"/>
                </a:lnTo>
                <a:close/>
              </a:path>
              <a:path w="309245" h="142239">
                <a:moveTo>
                  <a:pt x="266006" y="12649"/>
                </a:moveTo>
                <a:lnTo>
                  <a:pt x="258062" y="16040"/>
                </a:lnTo>
                <a:lnTo>
                  <a:pt x="264666" y="31687"/>
                </a:lnTo>
                <a:lnTo>
                  <a:pt x="272315" y="28422"/>
                </a:lnTo>
                <a:lnTo>
                  <a:pt x="266006" y="12649"/>
                </a:lnTo>
                <a:close/>
              </a:path>
              <a:path w="309245" h="142239">
                <a:moveTo>
                  <a:pt x="251292" y="0"/>
                </a:moveTo>
                <a:lnTo>
                  <a:pt x="258062" y="16040"/>
                </a:lnTo>
                <a:lnTo>
                  <a:pt x="266006" y="12649"/>
                </a:lnTo>
                <a:lnTo>
                  <a:pt x="301007" y="12649"/>
                </a:lnTo>
                <a:lnTo>
                  <a:pt x="309112" y="3200"/>
                </a:lnTo>
                <a:lnTo>
                  <a:pt x="25129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24907" y="695579"/>
            <a:ext cx="4787265" cy="18808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35" b="1">
                <a:latin typeface="나눔고딕OTF"/>
                <a:cs typeface="나눔고딕OTF"/>
              </a:rPr>
              <a:t>캐시</a:t>
            </a:r>
            <a:r>
              <a:rPr dirty="0" sz="1900" spc="5" b="1">
                <a:latin typeface="나눔고딕OTF"/>
                <a:cs typeface="나눔고딕OTF"/>
              </a:rPr>
              <a:t> </a:t>
            </a:r>
            <a:r>
              <a:rPr dirty="0" sz="1900" spc="35" b="1">
                <a:latin typeface="나눔고딕OTF"/>
                <a:cs typeface="나눔고딕OTF"/>
              </a:rPr>
              <a:t>메모리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자주 참조되는 워드들을 고속의 메모리에</a:t>
            </a:r>
            <a:r>
              <a:rPr dirty="0" sz="1700" spc="-4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저장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015"/>
              </a:spcBef>
              <a:buSzPct val="94117"/>
              <a:buFont typeface=""/>
              <a:buChar char="•"/>
              <a:tabLst>
                <a:tab pos="220345" algn="l"/>
              </a:tabLst>
            </a:pPr>
            <a:r>
              <a:rPr dirty="0" sz="1700" spc="-5">
                <a:latin typeface="Wingdings"/>
                <a:cs typeface="Wingdings"/>
              </a:rPr>
              <a:t></a:t>
            </a:r>
            <a:r>
              <a:rPr dirty="0" sz="1700" spc="-5">
                <a:latin typeface="나눔고딕OTF"/>
                <a:cs typeface="나눔고딕OTF"/>
              </a:rPr>
              <a:t>평균 메모리 접근 시간</a:t>
            </a:r>
            <a:r>
              <a:rPr dirty="0" sz="1700" spc="-20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감소.</a:t>
            </a:r>
            <a:endParaRPr sz="1700">
              <a:latin typeface="나눔고딕OTF"/>
              <a:cs typeface="나눔고딕OTF"/>
            </a:endParaRPr>
          </a:p>
          <a:p>
            <a:pPr marL="3484245">
              <a:lnSpc>
                <a:spcPct val="100000"/>
              </a:lnSpc>
              <a:spcBef>
                <a:spcPts val="1415"/>
              </a:spcBef>
            </a:pPr>
            <a:r>
              <a:rPr dirty="0" sz="1200" spc="5">
                <a:solidFill>
                  <a:srgbClr val="FF0000"/>
                </a:solidFill>
                <a:latin typeface="나눔바른펜OTF"/>
                <a:cs typeface="나눔바른펜OTF"/>
              </a:rPr>
              <a:t>참조의</a:t>
            </a:r>
            <a:r>
              <a:rPr dirty="0" sz="1200" spc="-20">
                <a:solidFill>
                  <a:srgbClr val="FF0000"/>
                </a:solidFill>
                <a:latin typeface="나눔바른펜OTF"/>
                <a:cs typeface="나눔바른펜OTF"/>
              </a:rPr>
              <a:t> </a:t>
            </a:r>
            <a:r>
              <a:rPr dirty="0" sz="1200" spc="5">
                <a:solidFill>
                  <a:srgbClr val="FF0000"/>
                </a:solidFill>
                <a:latin typeface="나눔바른펜OTF"/>
                <a:cs typeface="나눔바른펜OTF"/>
              </a:rPr>
              <a:t>국지성</a:t>
            </a:r>
            <a:endParaRPr sz="1200">
              <a:latin typeface="나눔바른펜OTF"/>
              <a:cs typeface="나눔바른펜OTF"/>
            </a:endParaRPr>
          </a:p>
          <a:p>
            <a:pPr marL="348424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solidFill>
                  <a:srgbClr val="FF0000"/>
                </a:solidFill>
                <a:latin typeface="나눔바른펜OTF"/>
                <a:cs typeface="나눔바른펜OTF"/>
              </a:rPr>
              <a:t>(locality </a:t>
            </a:r>
            <a:r>
              <a:rPr dirty="0" sz="1200" spc="5">
                <a:solidFill>
                  <a:srgbClr val="FF0000"/>
                </a:solidFill>
                <a:latin typeface="나눔바른펜OTF"/>
                <a:cs typeface="나눔바른펜OTF"/>
              </a:rPr>
              <a:t>of</a:t>
            </a:r>
            <a:r>
              <a:rPr dirty="0" sz="1200" spc="-60">
                <a:solidFill>
                  <a:srgbClr val="FF0000"/>
                </a:solidFill>
                <a:latin typeface="나눔바른펜OTF"/>
                <a:cs typeface="나눔바른펜OTF"/>
              </a:rPr>
              <a:t> </a:t>
            </a:r>
            <a:r>
              <a:rPr dirty="0" sz="1200" spc="-5">
                <a:solidFill>
                  <a:srgbClr val="FF0000"/>
                </a:solidFill>
                <a:latin typeface="나눔바른펜OTF"/>
                <a:cs typeface="나눔바른펜OTF"/>
              </a:rPr>
              <a:t>reference)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24907" y="6035825"/>
            <a:ext cx="1251585" cy="8750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35" b="1">
                <a:latin typeface="나눔고딕OTF"/>
                <a:cs typeface="나눔고딕OTF"/>
              </a:rPr>
              <a:t>캐시</a:t>
            </a:r>
            <a:r>
              <a:rPr dirty="0" sz="1900" spc="-75" b="1">
                <a:latin typeface="나눔고딕OTF"/>
                <a:cs typeface="나눔고딕OTF"/>
              </a:rPr>
              <a:t> </a:t>
            </a:r>
            <a:r>
              <a:rPr dirty="0" sz="1900" spc="35" b="1">
                <a:latin typeface="나눔고딕OTF"/>
                <a:cs typeface="나눔고딕OTF"/>
              </a:rPr>
              <a:t>메모리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구성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4907" y="8019029"/>
            <a:ext cx="3916679" cy="177292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219710" indent="-207645">
              <a:lnSpc>
                <a:spcPct val="100000"/>
              </a:lnSpc>
              <a:spcBef>
                <a:spcPts val="310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동작</a:t>
            </a:r>
            <a:r>
              <a:rPr dirty="0" sz="1700" spc="-10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원리</a:t>
            </a:r>
            <a:endParaRPr sz="1700">
              <a:latin typeface="나눔고딕OTF"/>
              <a:cs typeface="나눔고딕OTF"/>
            </a:endParaRPr>
          </a:p>
          <a:p>
            <a:pPr lvl="1" marL="461645" indent="-172720">
              <a:lnSpc>
                <a:spcPct val="100000"/>
              </a:lnSpc>
              <a:spcBef>
                <a:spcPts val="180"/>
              </a:spcBef>
              <a:buChar char="–"/>
              <a:tabLst>
                <a:tab pos="461645" algn="l"/>
              </a:tabLst>
            </a:pPr>
            <a:r>
              <a:rPr dirty="0" sz="1450" spc="-5">
                <a:latin typeface="나눔고딕OTF"/>
                <a:cs typeface="나눔고딕OTF"/>
              </a:rPr>
              <a:t>CPU의 메모리 워드 주소</a:t>
            </a:r>
            <a:r>
              <a:rPr dirty="0" sz="1450" spc="-10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생성.</a:t>
            </a:r>
            <a:endParaRPr sz="1450">
              <a:latin typeface="나눔고딕OTF"/>
              <a:cs typeface="나눔고딕OTF"/>
            </a:endParaRPr>
          </a:p>
          <a:p>
            <a:pPr lvl="1" marL="461645" indent="-172720">
              <a:lnSpc>
                <a:spcPct val="100000"/>
              </a:lnSpc>
              <a:spcBef>
                <a:spcPts val="180"/>
              </a:spcBef>
              <a:buChar char="–"/>
              <a:tabLst>
                <a:tab pos="461645" algn="l"/>
              </a:tabLst>
            </a:pPr>
            <a:r>
              <a:rPr dirty="0" sz="1450" spc="-5">
                <a:latin typeface="나눔고딕OTF"/>
                <a:cs typeface="나눔고딕OTF"/>
              </a:rPr>
              <a:t>해당 주소를 캐시 메모리에서</a:t>
            </a:r>
            <a:r>
              <a:rPr dirty="0" sz="1450" spc="-20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탐색.</a:t>
            </a:r>
            <a:endParaRPr sz="1450">
              <a:latin typeface="나눔고딕OTF"/>
              <a:cs typeface="나눔고딕OTF"/>
            </a:endParaRPr>
          </a:p>
          <a:p>
            <a:pPr lvl="1" marL="461645" indent="-172720">
              <a:lnSpc>
                <a:spcPct val="100000"/>
              </a:lnSpc>
              <a:spcBef>
                <a:spcPts val="170"/>
              </a:spcBef>
              <a:buChar char="–"/>
              <a:tabLst>
                <a:tab pos="461645" algn="l"/>
              </a:tabLst>
            </a:pPr>
            <a:r>
              <a:rPr dirty="0" sz="1450" spc="-5">
                <a:latin typeface="나눔고딕OTF"/>
                <a:cs typeface="나눔고딕OTF"/>
              </a:rPr>
              <a:t>캐시 메모리 내 존재하면 CPU에게 워드</a:t>
            </a:r>
            <a:r>
              <a:rPr dirty="0" sz="1450" spc="-45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전송</a:t>
            </a:r>
            <a:endParaRPr sz="1450">
              <a:latin typeface="나눔고딕OTF"/>
              <a:cs typeface="나눔고딕OTF"/>
            </a:endParaRPr>
          </a:p>
          <a:p>
            <a:pPr marL="288925">
              <a:lnSpc>
                <a:spcPct val="100000"/>
              </a:lnSpc>
              <a:spcBef>
                <a:spcPts val="185"/>
              </a:spcBef>
            </a:pPr>
            <a:r>
              <a:rPr dirty="0" sz="1450" spc="-5">
                <a:latin typeface="Wingdings"/>
                <a:cs typeface="Wingdings"/>
              </a:rPr>
              <a:t></a:t>
            </a:r>
            <a:r>
              <a:rPr dirty="0" sz="1450" spc="-5">
                <a:solidFill>
                  <a:srgbClr val="FF0000"/>
                </a:solidFill>
                <a:latin typeface="나눔고딕OTF"/>
                <a:cs typeface="나눔고딕OTF"/>
              </a:rPr>
              <a:t>Hit</a:t>
            </a:r>
            <a:endParaRPr sz="1450">
              <a:latin typeface="나눔고딕OTF"/>
              <a:cs typeface="나눔고딕OTF"/>
            </a:endParaRPr>
          </a:p>
          <a:p>
            <a:pPr lvl="1" marL="461645" indent="-172720">
              <a:lnSpc>
                <a:spcPct val="100000"/>
              </a:lnSpc>
              <a:spcBef>
                <a:spcPts val="170"/>
              </a:spcBef>
              <a:buChar char="–"/>
              <a:tabLst>
                <a:tab pos="461645" algn="l"/>
              </a:tabLst>
            </a:pPr>
            <a:r>
              <a:rPr dirty="0" sz="1450" spc="-5">
                <a:latin typeface="나눔고딕OTF"/>
                <a:cs typeface="나눔고딕OTF"/>
              </a:rPr>
              <a:t>존재하지 않으면 메모리가 CPU에게</a:t>
            </a:r>
            <a:r>
              <a:rPr dirty="0" sz="1450" spc="-60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전송.</a:t>
            </a:r>
            <a:endParaRPr sz="1450">
              <a:latin typeface="나눔고딕OTF"/>
              <a:cs typeface="나눔고딕OTF"/>
            </a:endParaRPr>
          </a:p>
          <a:p>
            <a:pPr marL="288925">
              <a:lnSpc>
                <a:spcPct val="100000"/>
              </a:lnSpc>
              <a:spcBef>
                <a:spcPts val="180"/>
              </a:spcBef>
            </a:pPr>
            <a:r>
              <a:rPr dirty="0" sz="1450" spc="-5">
                <a:latin typeface="Wingdings"/>
                <a:cs typeface="Wingdings"/>
              </a:rPr>
              <a:t></a:t>
            </a:r>
            <a:r>
              <a:rPr dirty="0" sz="1450" spc="-5">
                <a:latin typeface="나눔고딕OTF"/>
                <a:cs typeface="나눔고딕OTF"/>
              </a:rPr>
              <a:t>Miss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31651" y="6926460"/>
            <a:ext cx="3650482" cy="1020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420370" y="7427888"/>
            <a:ext cx="146050" cy="1543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50" spc="-5">
                <a:solidFill>
                  <a:srgbClr val="FF0000"/>
                </a:solidFill>
                <a:latin typeface="휴먼모음T"/>
                <a:cs typeface="휴먼모음T"/>
              </a:rPr>
              <a:t>h</a:t>
            </a:r>
            <a:r>
              <a:rPr dirty="0" sz="850">
                <a:solidFill>
                  <a:srgbClr val="FF0000"/>
                </a:solidFill>
                <a:latin typeface="휴먼모음T"/>
                <a:cs typeface="휴먼모음T"/>
              </a:rPr>
              <a:t>i</a:t>
            </a:r>
            <a:r>
              <a:rPr dirty="0" sz="850" spc="-5">
                <a:solidFill>
                  <a:srgbClr val="FF0000"/>
                </a:solidFill>
                <a:latin typeface="휴먼모음T"/>
                <a:cs typeface="휴먼모음T"/>
              </a:rPr>
              <a:t>t</a:t>
            </a:r>
            <a:endParaRPr sz="850">
              <a:latin typeface="휴먼모음T"/>
              <a:cs typeface="휴먼모음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79"/>
            <a:ext cx="4632325" cy="21075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35" b="1">
                <a:latin typeface="나눔고딕OTF"/>
                <a:cs typeface="나눔고딕OTF"/>
              </a:rPr>
              <a:t>캐시</a:t>
            </a:r>
            <a:r>
              <a:rPr dirty="0" sz="1900" spc="-90" b="1">
                <a:latin typeface="나눔고딕OTF"/>
                <a:cs typeface="나눔고딕OTF"/>
              </a:rPr>
              <a:t> </a:t>
            </a:r>
            <a:r>
              <a:rPr dirty="0" sz="1900" spc="35" b="1">
                <a:latin typeface="나눔고딕OTF"/>
                <a:cs typeface="나눔고딕OTF"/>
              </a:rPr>
              <a:t>적중율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hit</a:t>
            </a:r>
            <a:r>
              <a:rPr dirty="0" sz="1700" spc="-9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ratio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015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메모리 참조의 총 수 대비 캐시 메모리 존재의</a:t>
            </a:r>
            <a:r>
              <a:rPr dirty="0" sz="1700" spc="-5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수.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005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&gt; 0.9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005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평균 접근 시간에 영향을</a:t>
            </a:r>
            <a:r>
              <a:rPr dirty="0" sz="1700" spc="-20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줌.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7465" y="1812289"/>
            <a:ext cx="137734" cy="1503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30828" y="2419984"/>
            <a:ext cx="283210" cy="40005"/>
          </a:xfrm>
          <a:custGeom>
            <a:avLst/>
            <a:gdLst/>
            <a:ahLst/>
            <a:cxnLst/>
            <a:rect l="l" t="t" r="r" b="b"/>
            <a:pathLst>
              <a:path w="283209" h="40005">
                <a:moveTo>
                  <a:pt x="77106" y="22098"/>
                </a:moveTo>
                <a:lnTo>
                  <a:pt x="53621" y="22098"/>
                </a:lnTo>
                <a:lnTo>
                  <a:pt x="62034" y="25222"/>
                </a:lnTo>
                <a:lnTo>
                  <a:pt x="68343" y="28422"/>
                </a:lnTo>
                <a:lnTo>
                  <a:pt x="69395" y="28422"/>
                </a:lnTo>
                <a:lnTo>
                  <a:pt x="76756" y="30480"/>
                </a:lnTo>
                <a:lnTo>
                  <a:pt x="76756" y="31546"/>
                </a:lnTo>
                <a:lnTo>
                  <a:pt x="84117" y="33680"/>
                </a:lnTo>
                <a:lnTo>
                  <a:pt x="92522" y="34671"/>
                </a:lnTo>
                <a:lnTo>
                  <a:pt x="92522" y="35737"/>
                </a:lnTo>
                <a:lnTo>
                  <a:pt x="99882" y="36804"/>
                </a:lnTo>
                <a:lnTo>
                  <a:pt x="108295" y="37871"/>
                </a:lnTo>
                <a:lnTo>
                  <a:pt x="197662" y="37871"/>
                </a:lnTo>
                <a:lnTo>
                  <a:pt x="201869" y="38938"/>
                </a:lnTo>
                <a:lnTo>
                  <a:pt x="207126" y="38938"/>
                </a:lnTo>
                <a:lnTo>
                  <a:pt x="212392" y="39928"/>
                </a:lnTo>
                <a:lnTo>
                  <a:pt x="234467" y="39928"/>
                </a:lnTo>
                <a:lnTo>
                  <a:pt x="240776" y="38938"/>
                </a:lnTo>
                <a:lnTo>
                  <a:pt x="249189" y="36804"/>
                </a:lnTo>
                <a:lnTo>
                  <a:pt x="253387" y="36804"/>
                </a:lnTo>
                <a:lnTo>
                  <a:pt x="254447" y="35737"/>
                </a:lnTo>
                <a:lnTo>
                  <a:pt x="257594" y="34671"/>
                </a:lnTo>
                <a:lnTo>
                  <a:pt x="271264" y="34671"/>
                </a:lnTo>
                <a:lnTo>
                  <a:pt x="273367" y="33680"/>
                </a:lnTo>
                <a:lnTo>
                  <a:pt x="281779" y="33680"/>
                </a:lnTo>
                <a:lnTo>
                  <a:pt x="282831" y="32613"/>
                </a:lnTo>
                <a:lnTo>
                  <a:pt x="282831" y="31546"/>
                </a:lnTo>
                <a:lnTo>
                  <a:pt x="203979" y="31546"/>
                </a:lnTo>
                <a:lnTo>
                  <a:pt x="201876" y="30480"/>
                </a:lnTo>
                <a:lnTo>
                  <a:pt x="130378" y="30480"/>
                </a:lnTo>
                <a:lnTo>
                  <a:pt x="123017" y="29413"/>
                </a:lnTo>
                <a:lnTo>
                  <a:pt x="109347" y="29413"/>
                </a:lnTo>
                <a:lnTo>
                  <a:pt x="100934" y="28422"/>
                </a:lnTo>
                <a:lnTo>
                  <a:pt x="93581" y="27355"/>
                </a:lnTo>
                <a:lnTo>
                  <a:pt x="94632" y="27355"/>
                </a:lnTo>
                <a:lnTo>
                  <a:pt x="86220" y="25222"/>
                </a:lnTo>
                <a:lnTo>
                  <a:pt x="78859" y="23164"/>
                </a:lnTo>
                <a:lnTo>
                  <a:pt x="79910" y="23164"/>
                </a:lnTo>
                <a:lnTo>
                  <a:pt x="77106" y="22098"/>
                </a:lnTo>
                <a:close/>
              </a:path>
              <a:path w="283209" h="40005">
                <a:moveTo>
                  <a:pt x="161917" y="37871"/>
                </a:moveTo>
                <a:lnTo>
                  <a:pt x="121965" y="37871"/>
                </a:lnTo>
                <a:lnTo>
                  <a:pt x="129326" y="38938"/>
                </a:lnTo>
                <a:lnTo>
                  <a:pt x="155608" y="38938"/>
                </a:lnTo>
                <a:lnTo>
                  <a:pt x="161917" y="37871"/>
                </a:lnTo>
                <a:close/>
              </a:path>
              <a:path w="283209" h="40005">
                <a:moveTo>
                  <a:pt x="281779" y="25222"/>
                </a:moveTo>
                <a:lnTo>
                  <a:pt x="270212" y="25222"/>
                </a:lnTo>
                <a:lnTo>
                  <a:pt x="268109" y="26289"/>
                </a:lnTo>
                <a:lnTo>
                  <a:pt x="259704" y="26289"/>
                </a:lnTo>
                <a:lnTo>
                  <a:pt x="255498" y="27355"/>
                </a:lnTo>
                <a:lnTo>
                  <a:pt x="252336" y="28422"/>
                </a:lnTo>
                <a:lnTo>
                  <a:pt x="248137" y="28422"/>
                </a:lnTo>
                <a:lnTo>
                  <a:pt x="243931" y="29413"/>
                </a:lnTo>
                <a:lnTo>
                  <a:pt x="242879" y="29413"/>
                </a:lnTo>
                <a:lnTo>
                  <a:pt x="238673" y="30480"/>
                </a:lnTo>
                <a:lnTo>
                  <a:pt x="232364" y="31546"/>
                </a:lnTo>
                <a:lnTo>
                  <a:pt x="282831" y="31546"/>
                </a:lnTo>
                <a:lnTo>
                  <a:pt x="282831" y="27355"/>
                </a:lnTo>
                <a:lnTo>
                  <a:pt x="281779" y="25222"/>
                </a:lnTo>
                <a:close/>
              </a:path>
              <a:path w="283209" h="40005">
                <a:moveTo>
                  <a:pt x="199773" y="29413"/>
                </a:moveTo>
                <a:lnTo>
                  <a:pt x="160865" y="29413"/>
                </a:lnTo>
                <a:lnTo>
                  <a:pt x="154556" y="30480"/>
                </a:lnTo>
                <a:lnTo>
                  <a:pt x="201876" y="30480"/>
                </a:lnTo>
                <a:lnTo>
                  <a:pt x="199773" y="29413"/>
                </a:lnTo>
                <a:close/>
              </a:path>
              <a:path w="283209" h="40005">
                <a:moveTo>
                  <a:pt x="62384" y="16840"/>
                </a:moveTo>
                <a:lnTo>
                  <a:pt x="37856" y="16840"/>
                </a:lnTo>
                <a:lnTo>
                  <a:pt x="45209" y="19964"/>
                </a:lnTo>
                <a:lnTo>
                  <a:pt x="45209" y="21031"/>
                </a:lnTo>
                <a:lnTo>
                  <a:pt x="53621" y="23164"/>
                </a:lnTo>
                <a:lnTo>
                  <a:pt x="53621" y="22098"/>
                </a:lnTo>
                <a:lnTo>
                  <a:pt x="77106" y="22098"/>
                </a:lnTo>
                <a:lnTo>
                  <a:pt x="71498" y="19964"/>
                </a:lnTo>
                <a:lnTo>
                  <a:pt x="65189" y="17907"/>
                </a:lnTo>
                <a:lnTo>
                  <a:pt x="62384" y="16840"/>
                </a:lnTo>
                <a:close/>
              </a:path>
              <a:path w="283209" h="40005">
                <a:moveTo>
                  <a:pt x="19979" y="2133"/>
                </a:moveTo>
                <a:lnTo>
                  <a:pt x="9464" y="2133"/>
                </a:lnTo>
                <a:lnTo>
                  <a:pt x="10515" y="3200"/>
                </a:lnTo>
                <a:lnTo>
                  <a:pt x="10515" y="6324"/>
                </a:lnTo>
                <a:lnTo>
                  <a:pt x="9464" y="8458"/>
                </a:lnTo>
                <a:lnTo>
                  <a:pt x="10515" y="8458"/>
                </a:lnTo>
                <a:lnTo>
                  <a:pt x="16824" y="9448"/>
                </a:lnTo>
                <a:lnTo>
                  <a:pt x="15773" y="9448"/>
                </a:lnTo>
                <a:lnTo>
                  <a:pt x="23134" y="12649"/>
                </a:lnTo>
                <a:lnTo>
                  <a:pt x="30495" y="15773"/>
                </a:lnTo>
                <a:lnTo>
                  <a:pt x="38907" y="17907"/>
                </a:lnTo>
                <a:lnTo>
                  <a:pt x="37856" y="16840"/>
                </a:lnTo>
                <a:lnTo>
                  <a:pt x="62384" y="16840"/>
                </a:lnTo>
                <a:lnTo>
                  <a:pt x="56776" y="14706"/>
                </a:lnTo>
                <a:lnTo>
                  <a:pt x="55732" y="14706"/>
                </a:lnTo>
                <a:lnTo>
                  <a:pt x="47320" y="12649"/>
                </a:lnTo>
                <a:lnTo>
                  <a:pt x="48371" y="12649"/>
                </a:lnTo>
                <a:lnTo>
                  <a:pt x="41010" y="9448"/>
                </a:lnTo>
                <a:lnTo>
                  <a:pt x="32598" y="7391"/>
                </a:lnTo>
                <a:lnTo>
                  <a:pt x="33649" y="7391"/>
                </a:lnTo>
                <a:lnTo>
                  <a:pt x="26289" y="5257"/>
                </a:lnTo>
                <a:lnTo>
                  <a:pt x="19979" y="2133"/>
                </a:lnTo>
                <a:close/>
              </a:path>
              <a:path w="283209" h="40005">
                <a:moveTo>
                  <a:pt x="13670" y="0"/>
                </a:moveTo>
                <a:lnTo>
                  <a:pt x="2103" y="0"/>
                </a:lnTo>
                <a:lnTo>
                  <a:pt x="1059" y="2133"/>
                </a:lnTo>
                <a:lnTo>
                  <a:pt x="0" y="3200"/>
                </a:lnTo>
                <a:lnTo>
                  <a:pt x="1059" y="5257"/>
                </a:lnTo>
                <a:lnTo>
                  <a:pt x="2103" y="7391"/>
                </a:lnTo>
                <a:lnTo>
                  <a:pt x="3154" y="8458"/>
                </a:lnTo>
                <a:lnTo>
                  <a:pt x="5257" y="8458"/>
                </a:lnTo>
                <a:lnTo>
                  <a:pt x="3154" y="6324"/>
                </a:lnTo>
                <a:lnTo>
                  <a:pt x="3154" y="3200"/>
                </a:lnTo>
                <a:lnTo>
                  <a:pt x="4206" y="2133"/>
                </a:lnTo>
                <a:lnTo>
                  <a:pt x="18928" y="2133"/>
                </a:lnTo>
                <a:lnTo>
                  <a:pt x="13670" y="0"/>
                </a:lnTo>
                <a:close/>
              </a:path>
              <a:path w="283209" h="40005">
                <a:moveTo>
                  <a:pt x="9464" y="2133"/>
                </a:moveTo>
                <a:lnTo>
                  <a:pt x="4206" y="2133"/>
                </a:lnTo>
                <a:lnTo>
                  <a:pt x="3154" y="3200"/>
                </a:lnTo>
                <a:lnTo>
                  <a:pt x="3154" y="6324"/>
                </a:lnTo>
                <a:lnTo>
                  <a:pt x="5257" y="8458"/>
                </a:lnTo>
                <a:lnTo>
                  <a:pt x="9464" y="5257"/>
                </a:lnTo>
                <a:lnTo>
                  <a:pt x="10515" y="5257"/>
                </a:lnTo>
                <a:lnTo>
                  <a:pt x="10515" y="3200"/>
                </a:lnTo>
                <a:lnTo>
                  <a:pt x="9464" y="2133"/>
                </a:lnTo>
                <a:close/>
              </a:path>
              <a:path w="283209" h="40005">
                <a:moveTo>
                  <a:pt x="9464" y="5257"/>
                </a:moveTo>
                <a:lnTo>
                  <a:pt x="5257" y="8458"/>
                </a:lnTo>
                <a:lnTo>
                  <a:pt x="7360" y="8458"/>
                </a:lnTo>
                <a:lnTo>
                  <a:pt x="9464" y="6324"/>
                </a:lnTo>
                <a:lnTo>
                  <a:pt x="9464" y="5257"/>
                </a:lnTo>
                <a:close/>
              </a:path>
              <a:path w="283209" h="40005">
                <a:moveTo>
                  <a:pt x="10515" y="5257"/>
                </a:moveTo>
                <a:lnTo>
                  <a:pt x="9464" y="5257"/>
                </a:lnTo>
                <a:lnTo>
                  <a:pt x="9464" y="6324"/>
                </a:lnTo>
                <a:lnTo>
                  <a:pt x="7360" y="8458"/>
                </a:lnTo>
                <a:lnTo>
                  <a:pt x="9464" y="8458"/>
                </a:lnTo>
                <a:lnTo>
                  <a:pt x="10515" y="6324"/>
                </a:lnTo>
                <a:lnTo>
                  <a:pt x="10515" y="525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21601" y="2599816"/>
            <a:ext cx="182945" cy="139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90999" y="1306550"/>
            <a:ext cx="144040" cy="372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41582" y="1299158"/>
            <a:ext cx="38100" cy="403860"/>
          </a:xfrm>
          <a:custGeom>
            <a:avLst/>
            <a:gdLst/>
            <a:ahLst/>
            <a:cxnLst/>
            <a:rect l="l" t="t" r="r" b="b"/>
            <a:pathLst>
              <a:path w="38100" h="403860">
                <a:moveTo>
                  <a:pt x="11815" y="397459"/>
                </a:moveTo>
                <a:lnTo>
                  <a:pt x="3154" y="397459"/>
                </a:lnTo>
                <a:lnTo>
                  <a:pt x="4206" y="400659"/>
                </a:lnTo>
                <a:lnTo>
                  <a:pt x="3154" y="400659"/>
                </a:lnTo>
                <a:lnTo>
                  <a:pt x="4206" y="401650"/>
                </a:lnTo>
                <a:lnTo>
                  <a:pt x="6316" y="402717"/>
                </a:lnTo>
                <a:lnTo>
                  <a:pt x="7360" y="402717"/>
                </a:lnTo>
                <a:lnTo>
                  <a:pt x="9464" y="403783"/>
                </a:lnTo>
                <a:lnTo>
                  <a:pt x="12618" y="402717"/>
                </a:lnTo>
                <a:lnTo>
                  <a:pt x="13670" y="400659"/>
                </a:lnTo>
                <a:lnTo>
                  <a:pt x="4206" y="400659"/>
                </a:lnTo>
                <a:lnTo>
                  <a:pt x="3154" y="398526"/>
                </a:lnTo>
                <a:lnTo>
                  <a:pt x="12618" y="398526"/>
                </a:lnTo>
                <a:lnTo>
                  <a:pt x="11815" y="397459"/>
                </a:lnTo>
                <a:close/>
              </a:path>
              <a:path w="38100" h="403860">
                <a:moveTo>
                  <a:pt x="3154" y="397459"/>
                </a:moveTo>
                <a:lnTo>
                  <a:pt x="3154" y="398526"/>
                </a:lnTo>
                <a:lnTo>
                  <a:pt x="4206" y="400659"/>
                </a:lnTo>
                <a:lnTo>
                  <a:pt x="3154" y="397459"/>
                </a:lnTo>
                <a:close/>
              </a:path>
              <a:path w="38100" h="403860">
                <a:moveTo>
                  <a:pt x="33649" y="0"/>
                </a:moveTo>
                <a:lnTo>
                  <a:pt x="29443" y="0"/>
                </a:lnTo>
                <a:lnTo>
                  <a:pt x="27340" y="1066"/>
                </a:lnTo>
                <a:lnTo>
                  <a:pt x="27340" y="3200"/>
                </a:lnTo>
                <a:lnTo>
                  <a:pt x="24185" y="12649"/>
                </a:lnTo>
                <a:lnTo>
                  <a:pt x="21031" y="23164"/>
                </a:lnTo>
                <a:lnTo>
                  <a:pt x="17876" y="36804"/>
                </a:lnTo>
                <a:lnTo>
                  <a:pt x="14721" y="51587"/>
                </a:lnTo>
                <a:lnTo>
                  <a:pt x="14721" y="52578"/>
                </a:lnTo>
                <a:lnTo>
                  <a:pt x="12618" y="68351"/>
                </a:lnTo>
                <a:lnTo>
                  <a:pt x="12552" y="70485"/>
                </a:lnTo>
                <a:lnTo>
                  <a:pt x="11567" y="86258"/>
                </a:lnTo>
                <a:lnTo>
                  <a:pt x="11567" y="253441"/>
                </a:lnTo>
                <a:lnTo>
                  <a:pt x="10515" y="272338"/>
                </a:lnTo>
                <a:lnTo>
                  <a:pt x="8412" y="292303"/>
                </a:lnTo>
                <a:lnTo>
                  <a:pt x="5257" y="311277"/>
                </a:lnTo>
                <a:lnTo>
                  <a:pt x="3154" y="329107"/>
                </a:lnTo>
                <a:lnTo>
                  <a:pt x="1051" y="344881"/>
                </a:lnTo>
                <a:lnTo>
                  <a:pt x="954" y="347014"/>
                </a:lnTo>
                <a:lnTo>
                  <a:pt x="0" y="357530"/>
                </a:lnTo>
                <a:lnTo>
                  <a:pt x="0" y="388010"/>
                </a:lnTo>
                <a:lnTo>
                  <a:pt x="1051" y="393268"/>
                </a:lnTo>
                <a:lnTo>
                  <a:pt x="2110" y="397459"/>
                </a:lnTo>
                <a:lnTo>
                  <a:pt x="3154" y="398526"/>
                </a:lnTo>
                <a:lnTo>
                  <a:pt x="3154" y="397459"/>
                </a:lnTo>
                <a:lnTo>
                  <a:pt x="11815" y="397459"/>
                </a:lnTo>
                <a:lnTo>
                  <a:pt x="9464" y="394335"/>
                </a:lnTo>
                <a:lnTo>
                  <a:pt x="11041" y="394335"/>
                </a:lnTo>
                <a:lnTo>
                  <a:pt x="10515" y="393268"/>
                </a:lnTo>
                <a:lnTo>
                  <a:pt x="11216" y="393268"/>
                </a:lnTo>
                <a:lnTo>
                  <a:pt x="10515" y="391134"/>
                </a:lnTo>
                <a:lnTo>
                  <a:pt x="8412" y="385876"/>
                </a:lnTo>
                <a:lnTo>
                  <a:pt x="9464" y="385876"/>
                </a:lnTo>
                <a:lnTo>
                  <a:pt x="9560" y="357530"/>
                </a:lnTo>
                <a:lnTo>
                  <a:pt x="10515" y="347014"/>
                </a:lnTo>
                <a:lnTo>
                  <a:pt x="12744" y="329107"/>
                </a:lnTo>
                <a:lnTo>
                  <a:pt x="14832" y="311277"/>
                </a:lnTo>
                <a:lnTo>
                  <a:pt x="16937" y="292303"/>
                </a:lnTo>
                <a:lnTo>
                  <a:pt x="21031" y="253441"/>
                </a:lnTo>
                <a:lnTo>
                  <a:pt x="21031" y="86258"/>
                </a:lnTo>
                <a:lnTo>
                  <a:pt x="22082" y="69418"/>
                </a:lnTo>
                <a:lnTo>
                  <a:pt x="22215" y="69418"/>
                </a:lnTo>
                <a:lnTo>
                  <a:pt x="24185" y="53644"/>
                </a:lnTo>
                <a:lnTo>
                  <a:pt x="26289" y="37871"/>
                </a:lnTo>
                <a:lnTo>
                  <a:pt x="26535" y="37871"/>
                </a:lnTo>
                <a:lnTo>
                  <a:pt x="29443" y="25298"/>
                </a:lnTo>
                <a:lnTo>
                  <a:pt x="32598" y="14782"/>
                </a:lnTo>
                <a:lnTo>
                  <a:pt x="31546" y="14782"/>
                </a:lnTo>
                <a:lnTo>
                  <a:pt x="33649" y="9525"/>
                </a:lnTo>
                <a:lnTo>
                  <a:pt x="32598" y="9525"/>
                </a:lnTo>
                <a:lnTo>
                  <a:pt x="30495" y="8458"/>
                </a:lnTo>
                <a:lnTo>
                  <a:pt x="35753" y="6324"/>
                </a:lnTo>
                <a:lnTo>
                  <a:pt x="37330" y="6324"/>
                </a:lnTo>
                <a:lnTo>
                  <a:pt x="37856" y="5257"/>
                </a:lnTo>
                <a:lnTo>
                  <a:pt x="37856" y="3200"/>
                </a:lnTo>
                <a:lnTo>
                  <a:pt x="35753" y="1066"/>
                </a:lnTo>
                <a:lnTo>
                  <a:pt x="33649" y="0"/>
                </a:lnTo>
                <a:close/>
              </a:path>
              <a:path w="38100" h="403860">
                <a:moveTo>
                  <a:pt x="10515" y="394335"/>
                </a:moveTo>
                <a:lnTo>
                  <a:pt x="9464" y="394335"/>
                </a:lnTo>
                <a:lnTo>
                  <a:pt x="12618" y="398526"/>
                </a:lnTo>
                <a:lnTo>
                  <a:pt x="12618" y="397459"/>
                </a:lnTo>
                <a:lnTo>
                  <a:pt x="11146" y="394548"/>
                </a:lnTo>
                <a:lnTo>
                  <a:pt x="10515" y="394335"/>
                </a:lnTo>
                <a:close/>
              </a:path>
              <a:path w="38100" h="403860">
                <a:moveTo>
                  <a:pt x="11146" y="394548"/>
                </a:moveTo>
                <a:lnTo>
                  <a:pt x="12618" y="397459"/>
                </a:lnTo>
                <a:lnTo>
                  <a:pt x="12618" y="398526"/>
                </a:lnTo>
                <a:lnTo>
                  <a:pt x="14721" y="398526"/>
                </a:lnTo>
                <a:lnTo>
                  <a:pt x="13670" y="395401"/>
                </a:lnTo>
                <a:lnTo>
                  <a:pt x="11146" y="394548"/>
                </a:lnTo>
                <a:close/>
              </a:path>
              <a:path w="38100" h="403860">
                <a:moveTo>
                  <a:pt x="11041" y="394335"/>
                </a:moveTo>
                <a:lnTo>
                  <a:pt x="10515" y="394335"/>
                </a:lnTo>
                <a:lnTo>
                  <a:pt x="11146" y="394548"/>
                </a:lnTo>
                <a:lnTo>
                  <a:pt x="11041" y="394335"/>
                </a:lnTo>
                <a:close/>
              </a:path>
              <a:path w="38100" h="403860">
                <a:moveTo>
                  <a:pt x="11216" y="393268"/>
                </a:moveTo>
                <a:lnTo>
                  <a:pt x="10515" y="393268"/>
                </a:lnTo>
                <a:lnTo>
                  <a:pt x="11567" y="394335"/>
                </a:lnTo>
                <a:lnTo>
                  <a:pt x="11216" y="393268"/>
                </a:lnTo>
                <a:close/>
              </a:path>
              <a:path w="38100" h="403860">
                <a:moveTo>
                  <a:pt x="9464" y="385876"/>
                </a:moveTo>
                <a:lnTo>
                  <a:pt x="8412" y="385876"/>
                </a:lnTo>
                <a:lnTo>
                  <a:pt x="9464" y="386943"/>
                </a:lnTo>
                <a:lnTo>
                  <a:pt x="9464" y="385876"/>
                </a:lnTo>
                <a:close/>
              </a:path>
              <a:path w="38100" h="403860">
                <a:moveTo>
                  <a:pt x="11567" y="252374"/>
                </a:moveTo>
                <a:lnTo>
                  <a:pt x="11510" y="253441"/>
                </a:lnTo>
                <a:lnTo>
                  <a:pt x="11567" y="252374"/>
                </a:lnTo>
                <a:close/>
              </a:path>
              <a:path w="38100" h="403860">
                <a:moveTo>
                  <a:pt x="22215" y="69418"/>
                </a:moveTo>
                <a:lnTo>
                  <a:pt x="22082" y="69418"/>
                </a:lnTo>
                <a:lnTo>
                  <a:pt x="22082" y="70485"/>
                </a:lnTo>
                <a:lnTo>
                  <a:pt x="22215" y="69418"/>
                </a:lnTo>
                <a:close/>
              </a:path>
              <a:path w="38100" h="403860">
                <a:moveTo>
                  <a:pt x="26535" y="37871"/>
                </a:moveTo>
                <a:lnTo>
                  <a:pt x="26289" y="37871"/>
                </a:lnTo>
                <a:lnTo>
                  <a:pt x="26289" y="38938"/>
                </a:lnTo>
                <a:lnTo>
                  <a:pt x="26535" y="37871"/>
                </a:lnTo>
                <a:close/>
              </a:path>
              <a:path w="38100" h="403860">
                <a:moveTo>
                  <a:pt x="35753" y="6324"/>
                </a:moveTo>
                <a:lnTo>
                  <a:pt x="30495" y="8458"/>
                </a:lnTo>
                <a:lnTo>
                  <a:pt x="32598" y="9525"/>
                </a:lnTo>
                <a:lnTo>
                  <a:pt x="33649" y="9525"/>
                </a:lnTo>
                <a:lnTo>
                  <a:pt x="35753" y="6324"/>
                </a:lnTo>
                <a:close/>
              </a:path>
              <a:path w="38100" h="403860">
                <a:moveTo>
                  <a:pt x="37330" y="6324"/>
                </a:moveTo>
                <a:lnTo>
                  <a:pt x="35753" y="6324"/>
                </a:lnTo>
                <a:lnTo>
                  <a:pt x="33649" y="9525"/>
                </a:lnTo>
                <a:lnTo>
                  <a:pt x="35753" y="8458"/>
                </a:lnTo>
                <a:lnTo>
                  <a:pt x="36804" y="7391"/>
                </a:lnTo>
                <a:lnTo>
                  <a:pt x="37330" y="63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10043" y="1604111"/>
            <a:ext cx="121965" cy="1062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24907" y="6035825"/>
            <a:ext cx="3804920" cy="29349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35" b="1">
                <a:latin typeface="나눔고딕OTF"/>
                <a:cs typeface="나눔고딕OTF"/>
              </a:rPr>
              <a:t>캐시 메모리</a:t>
            </a:r>
            <a:r>
              <a:rPr dirty="0" sz="1900" spc="-30" b="1">
                <a:latin typeface="나눔고딕OTF"/>
                <a:cs typeface="나눔고딕OTF"/>
              </a:rPr>
              <a:t> </a:t>
            </a:r>
            <a:r>
              <a:rPr dirty="0" sz="1900" spc="20" b="1">
                <a:latin typeface="나눔고딕OTF"/>
                <a:cs typeface="나눔고딕OTF"/>
              </a:rPr>
              <a:t>사상(mapping)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WHY</a:t>
            </a:r>
            <a:r>
              <a:rPr dirty="0" sz="1700" spc="-2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mapping?</a:t>
            </a:r>
            <a:endParaRPr sz="1700">
              <a:latin typeface="나눔고딕OTF"/>
              <a:cs typeface="나눔고딕OTF"/>
            </a:endParaRPr>
          </a:p>
          <a:p>
            <a:pPr lvl="1" marL="461645" indent="-172720">
              <a:lnSpc>
                <a:spcPct val="100000"/>
              </a:lnSpc>
              <a:spcBef>
                <a:spcPts val="1285"/>
              </a:spcBef>
              <a:buChar char="–"/>
              <a:tabLst>
                <a:tab pos="461645" algn="l"/>
              </a:tabLst>
            </a:pPr>
            <a:r>
              <a:rPr dirty="0" sz="1450" spc="-5">
                <a:latin typeface="나눔고딕OTF"/>
                <a:cs typeface="나눔고딕OTF"/>
              </a:rPr>
              <a:t>메모리 블록의 수 &gt;&gt; 캐시 메모리 블록의</a:t>
            </a:r>
            <a:r>
              <a:rPr dirty="0" sz="1450" spc="-45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수</a:t>
            </a:r>
            <a:endParaRPr sz="14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355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종류</a:t>
            </a:r>
            <a:endParaRPr sz="1700">
              <a:latin typeface="나눔고딕OTF"/>
              <a:cs typeface="나눔고딕OTF"/>
            </a:endParaRPr>
          </a:p>
          <a:p>
            <a:pPr lvl="1" marL="461645" indent="-172720">
              <a:lnSpc>
                <a:spcPct val="100000"/>
              </a:lnSpc>
              <a:spcBef>
                <a:spcPts val="1280"/>
              </a:spcBef>
              <a:buChar char="–"/>
              <a:tabLst>
                <a:tab pos="461645" algn="l"/>
              </a:tabLst>
            </a:pPr>
            <a:r>
              <a:rPr dirty="0" sz="1450" spc="-5">
                <a:latin typeface="나눔고딕OTF"/>
                <a:cs typeface="나눔고딕OTF"/>
              </a:rPr>
              <a:t>associative</a:t>
            </a:r>
            <a:r>
              <a:rPr dirty="0" sz="1450" spc="15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mapping</a:t>
            </a:r>
            <a:endParaRPr sz="1450">
              <a:latin typeface="나눔고딕OTF"/>
              <a:cs typeface="나눔고딕OTF"/>
            </a:endParaRPr>
          </a:p>
          <a:p>
            <a:pPr lvl="1" marL="461645" indent="-172720">
              <a:lnSpc>
                <a:spcPct val="100000"/>
              </a:lnSpc>
              <a:spcBef>
                <a:spcPts val="1225"/>
              </a:spcBef>
              <a:buChar char="–"/>
              <a:tabLst>
                <a:tab pos="461645" algn="l"/>
              </a:tabLst>
            </a:pPr>
            <a:r>
              <a:rPr dirty="0" sz="1450" spc="-5">
                <a:latin typeface="나눔고딕OTF"/>
                <a:cs typeface="나눔고딕OTF"/>
              </a:rPr>
              <a:t>direct</a:t>
            </a:r>
            <a:r>
              <a:rPr dirty="0" sz="1450" spc="5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mapping</a:t>
            </a:r>
            <a:endParaRPr sz="1450">
              <a:latin typeface="나눔고딕OTF"/>
              <a:cs typeface="나눔고딕OTF"/>
            </a:endParaRPr>
          </a:p>
          <a:p>
            <a:pPr lvl="1" marL="461645" indent="-172720">
              <a:lnSpc>
                <a:spcPct val="100000"/>
              </a:lnSpc>
              <a:spcBef>
                <a:spcPts val="1215"/>
              </a:spcBef>
              <a:buChar char="–"/>
              <a:tabLst>
                <a:tab pos="461645" algn="l"/>
              </a:tabLst>
            </a:pPr>
            <a:r>
              <a:rPr dirty="0" sz="1450" spc="-5">
                <a:latin typeface="나눔고딕OTF"/>
                <a:cs typeface="나눔고딕OTF"/>
              </a:rPr>
              <a:t>set-associative</a:t>
            </a:r>
            <a:r>
              <a:rPr dirty="0" sz="1450" spc="15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mapping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79"/>
            <a:ext cx="3776979" cy="9455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10" b="1">
                <a:latin typeface="나눔고딕OTF"/>
                <a:cs typeface="나눔고딕OTF"/>
              </a:rPr>
              <a:t>Associative </a:t>
            </a:r>
            <a:r>
              <a:rPr dirty="0" sz="1900" spc="20" b="1">
                <a:latin typeface="나눔고딕OTF"/>
                <a:cs typeface="나눔고딕OTF"/>
              </a:rPr>
              <a:t>Mapping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메모리 블록은 임의의 캐시 블록에</a:t>
            </a:r>
            <a:r>
              <a:rPr dirty="0" sz="1700" spc="-7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매핑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74760" y="6666763"/>
            <a:ext cx="5234947" cy="32046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24907" y="6035825"/>
            <a:ext cx="2377440" cy="320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10" b="1">
                <a:latin typeface="나눔고딕OTF"/>
                <a:cs typeface="나눔고딕OTF"/>
              </a:rPr>
              <a:t>Associative</a:t>
            </a:r>
            <a:r>
              <a:rPr dirty="0" sz="1900" spc="-10" b="1">
                <a:latin typeface="나눔고딕OTF"/>
                <a:cs typeface="나눔고딕OTF"/>
              </a:rPr>
              <a:t> </a:t>
            </a:r>
            <a:r>
              <a:rPr dirty="0" sz="1900" spc="20" b="1">
                <a:latin typeface="나눔고딕OTF"/>
                <a:cs typeface="나눔고딕OTF"/>
              </a:rPr>
              <a:t>Mapping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79"/>
            <a:ext cx="2377440" cy="17449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10" b="1">
                <a:latin typeface="나눔고딕OTF"/>
                <a:cs typeface="나눔고딕OTF"/>
              </a:rPr>
              <a:t>Associative</a:t>
            </a:r>
            <a:r>
              <a:rPr dirty="0" sz="1900" spc="-10" b="1">
                <a:latin typeface="나눔고딕OTF"/>
                <a:cs typeface="나눔고딕OTF"/>
              </a:rPr>
              <a:t> </a:t>
            </a:r>
            <a:r>
              <a:rPr dirty="0" sz="1900" spc="20" b="1">
                <a:latin typeface="나눔고딕OTF"/>
                <a:cs typeface="나눔고딕OTF"/>
              </a:rPr>
              <a:t>Mapping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특징</a:t>
            </a:r>
            <a:endParaRPr sz="1700">
              <a:latin typeface="나눔고딕OTF"/>
              <a:cs typeface="나눔고딕OTF"/>
            </a:endParaRPr>
          </a:p>
          <a:p>
            <a:pPr lvl="1" marL="461645" indent="-173355">
              <a:lnSpc>
                <a:spcPct val="100000"/>
              </a:lnSpc>
              <a:spcBef>
                <a:spcPts val="1285"/>
              </a:spcBef>
              <a:buChar char="–"/>
              <a:tabLst>
                <a:tab pos="462280" algn="l"/>
              </a:tabLst>
            </a:pPr>
            <a:r>
              <a:rPr dirty="0" sz="1450" spc="-5">
                <a:latin typeface="나눔고딕OTF"/>
                <a:cs typeface="나눔고딕OTF"/>
              </a:rPr>
              <a:t>매핑의</a:t>
            </a:r>
            <a:r>
              <a:rPr dirty="0" sz="1450" spc="-20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유연성.</a:t>
            </a:r>
            <a:endParaRPr sz="1450">
              <a:latin typeface="나눔고딕OTF"/>
              <a:cs typeface="나눔고딕OTF"/>
            </a:endParaRPr>
          </a:p>
          <a:p>
            <a:pPr lvl="1" marL="461645" indent="-173355">
              <a:lnSpc>
                <a:spcPct val="100000"/>
              </a:lnSpc>
              <a:spcBef>
                <a:spcPts val="1220"/>
              </a:spcBef>
              <a:buChar char="–"/>
              <a:tabLst>
                <a:tab pos="462280" algn="l"/>
              </a:tabLst>
            </a:pPr>
            <a:r>
              <a:rPr dirty="0" sz="1450" spc="-5">
                <a:latin typeface="나눔고딕OTF"/>
                <a:cs typeface="나눔고딕OTF"/>
              </a:rPr>
              <a:t>하드웨어 복잡도</a:t>
            </a:r>
            <a:r>
              <a:rPr dirty="0" sz="1450" spc="-45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증가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3842385" cy="179958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15" b="1">
                <a:latin typeface="나눔고딕OTF"/>
                <a:cs typeface="나눔고딕OTF"/>
              </a:rPr>
              <a:t>Direct</a:t>
            </a:r>
            <a:r>
              <a:rPr dirty="0" sz="1900" b="1">
                <a:latin typeface="나눔고딕OTF"/>
                <a:cs typeface="나눔고딕OTF"/>
              </a:rPr>
              <a:t> </a:t>
            </a:r>
            <a:r>
              <a:rPr dirty="0" sz="1900" spc="20" b="1">
                <a:latin typeface="나눔고딕OTF"/>
                <a:cs typeface="나눔고딕OTF"/>
              </a:rPr>
              <a:t>Mapping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메모리 블록은 정해진 캐시 블록에</a:t>
            </a:r>
            <a:r>
              <a:rPr dirty="0" sz="1700" spc="-7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매핑.</a:t>
            </a:r>
            <a:endParaRPr sz="1700">
              <a:latin typeface="나눔고딕OTF"/>
              <a:cs typeface="나눔고딕OTF"/>
            </a:endParaRPr>
          </a:p>
          <a:p>
            <a:pPr algn="r" marR="121920">
              <a:lnSpc>
                <a:spcPct val="100000"/>
              </a:lnSpc>
              <a:spcBef>
                <a:spcPts val="1285"/>
              </a:spcBef>
            </a:pPr>
            <a:r>
              <a:rPr dirty="0" sz="1450" spc="-5">
                <a:latin typeface="나눔고딕OTF"/>
                <a:cs typeface="나눔고딕OTF"/>
              </a:rPr>
              <a:t>–  한 캐시 블록에 여러 메모리 블록들이</a:t>
            </a:r>
            <a:r>
              <a:rPr dirty="0" sz="1450" spc="-90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매핑</a:t>
            </a:r>
            <a:endParaRPr sz="1450">
              <a:latin typeface="나눔고딕OTF"/>
              <a:cs typeface="나눔고딕OTF"/>
            </a:endParaRPr>
          </a:p>
          <a:p>
            <a:pPr algn="r" marR="125095">
              <a:lnSpc>
                <a:spcPct val="100000"/>
              </a:lnSpc>
              <a:spcBef>
                <a:spcPts val="1355"/>
              </a:spcBef>
            </a:pPr>
            <a:r>
              <a:rPr dirty="0" sz="1700" spc="-5">
                <a:latin typeface="Wingdings"/>
                <a:cs typeface="Wingdings"/>
              </a:rPr>
              <a:t></a:t>
            </a:r>
            <a:r>
              <a:rPr dirty="0" sz="1700" spc="-5">
                <a:latin typeface="나눔고딕OTF"/>
                <a:cs typeface="나눔고딕OTF"/>
              </a:rPr>
              <a:t>매핑된 메모리 블록의 구분 : </a:t>
            </a:r>
            <a:r>
              <a:rPr dirty="0" sz="1700" spc="-5" b="1">
                <a:solidFill>
                  <a:srgbClr val="FF0000"/>
                </a:solidFill>
                <a:latin typeface="나눔고딕OTF"/>
                <a:cs typeface="나눔고딕OTF"/>
              </a:rPr>
              <a:t>태그</a:t>
            </a:r>
            <a:r>
              <a:rPr dirty="0" sz="1700" spc="-75" b="1">
                <a:solidFill>
                  <a:srgbClr val="FF0000"/>
                </a:solidFill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이용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6807" y="695579"/>
            <a:ext cx="3391535" cy="21202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</a:pPr>
            <a:r>
              <a:rPr dirty="0" sz="1900" spc="15" b="1">
                <a:latin typeface="나눔고딕OTF"/>
                <a:cs typeface="나눔고딕OTF"/>
              </a:rPr>
              <a:t>Direct</a:t>
            </a:r>
            <a:r>
              <a:rPr dirty="0" sz="1900" spc="-80" b="1">
                <a:latin typeface="나눔고딕OTF"/>
                <a:cs typeface="나눔고딕OTF"/>
              </a:rPr>
              <a:t> </a:t>
            </a:r>
            <a:r>
              <a:rPr dirty="0" sz="1900" spc="20" b="1">
                <a:latin typeface="나눔고딕OTF"/>
                <a:cs typeface="나눔고딕OTF"/>
              </a:rPr>
              <a:t>Mapping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57810" indent="-207645">
              <a:lnSpc>
                <a:spcPct val="100000"/>
              </a:lnSpc>
              <a:buSzPct val="94117"/>
              <a:buChar char="•"/>
              <a:tabLst>
                <a:tab pos="258445" algn="l"/>
              </a:tabLst>
            </a:pPr>
            <a:r>
              <a:rPr dirty="0" sz="1700" spc="-5">
                <a:latin typeface="나눔고딕OTF"/>
                <a:cs typeface="나눔고딕OTF"/>
              </a:rPr>
              <a:t>매핑의</a:t>
            </a:r>
            <a:r>
              <a:rPr dirty="0" sz="1700" spc="-9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일반화</a:t>
            </a:r>
            <a:endParaRPr sz="1700">
              <a:latin typeface="나눔고딕OTF"/>
              <a:cs typeface="나눔고딕OTF"/>
            </a:endParaRPr>
          </a:p>
          <a:p>
            <a:pPr lvl="1" marL="499745" indent="-173355">
              <a:lnSpc>
                <a:spcPct val="100000"/>
              </a:lnSpc>
              <a:spcBef>
                <a:spcPts val="1285"/>
              </a:spcBef>
              <a:buChar char="–"/>
              <a:tabLst>
                <a:tab pos="500380" algn="l"/>
              </a:tabLst>
            </a:pPr>
            <a:r>
              <a:rPr dirty="0" sz="1450" spc="-5">
                <a:latin typeface="나눔고딕OTF"/>
                <a:cs typeface="나눔고딕OTF"/>
              </a:rPr>
              <a:t>캐시 메모리 </a:t>
            </a:r>
            <a:r>
              <a:rPr dirty="0" sz="1450">
                <a:latin typeface="나눔고딕OTF"/>
                <a:cs typeface="나눔고딕OTF"/>
              </a:rPr>
              <a:t>2</a:t>
            </a:r>
            <a:r>
              <a:rPr dirty="0" baseline="26315" sz="1425">
                <a:latin typeface="나눔고딕OTF"/>
                <a:cs typeface="나눔고딕OTF"/>
              </a:rPr>
              <a:t>k</a:t>
            </a:r>
            <a:r>
              <a:rPr dirty="0" baseline="26315" sz="1425" spc="187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워드</a:t>
            </a:r>
            <a:endParaRPr sz="1450">
              <a:latin typeface="나눔고딕OTF"/>
              <a:cs typeface="나눔고딕OTF"/>
            </a:endParaRPr>
          </a:p>
          <a:p>
            <a:pPr lvl="1" marL="499745" indent="-173355">
              <a:lnSpc>
                <a:spcPct val="100000"/>
              </a:lnSpc>
              <a:spcBef>
                <a:spcPts val="1220"/>
              </a:spcBef>
              <a:buChar char="–"/>
              <a:tabLst>
                <a:tab pos="500380" algn="l"/>
              </a:tabLst>
            </a:pPr>
            <a:r>
              <a:rPr dirty="0" sz="1450" spc="-5">
                <a:latin typeface="나눔고딕OTF"/>
                <a:cs typeface="나눔고딕OTF"/>
              </a:rPr>
              <a:t>메모리 </a:t>
            </a:r>
            <a:r>
              <a:rPr dirty="0" sz="1450">
                <a:latin typeface="나눔고딕OTF"/>
                <a:cs typeface="나눔고딕OTF"/>
              </a:rPr>
              <a:t>2</a:t>
            </a:r>
            <a:r>
              <a:rPr dirty="0" baseline="26315" sz="1425">
                <a:latin typeface="나눔고딕OTF"/>
                <a:cs typeface="나눔고딕OTF"/>
              </a:rPr>
              <a:t>n</a:t>
            </a:r>
            <a:r>
              <a:rPr dirty="0" baseline="26315" sz="1425" spc="195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워드</a:t>
            </a:r>
            <a:endParaRPr sz="1450">
              <a:latin typeface="나눔고딕OTF"/>
              <a:cs typeface="나눔고딕OTF"/>
            </a:endParaRPr>
          </a:p>
          <a:p>
            <a:pPr lvl="1" marL="499745" indent="-173355">
              <a:lnSpc>
                <a:spcPct val="100000"/>
              </a:lnSpc>
              <a:spcBef>
                <a:spcPts val="1220"/>
              </a:spcBef>
              <a:buFont typeface=""/>
              <a:buChar char="–"/>
              <a:tabLst>
                <a:tab pos="500380" algn="l"/>
              </a:tabLst>
            </a:pPr>
            <a:r>
              <a:rPr dirty="0" sz="1450" spc="-5">
                <a:latin typeface="Wingdings"/>
                <a:cs typeface="Wingdings"/>
              </a:rPr>
              <a:t></a:t>
            </a:r>
            <a:r>
              <a:rPr dirty="0" sz="1450" spc="-5">
                <a:latin typeface="Times New Roman"/>
                <a:cs typeface="Times New Roman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태그 : (n-k) 비트, 인덱스 : k</a:t>
            </a:r>
            <a:r>
              <a:rPr dirty="0" sz="1450" spc="35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비트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6299835" cy="207581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15" b="1">
                <a:latin typeface="나눔고딕OTF"/>
                <a:cs typeface="나눔고딕OTF"/>
              </a:rPr>
              <a:t>Direct</a:t>
            </a:r>
            <a:r>
              <a:rPr dirty="0" sz="1900" b="1">
                <a:latin typeface="나눔고딕OTF"/>
                <a:cs typeface="나눔고딕OTF"/>
              </a:rPr>
              <a:t> </a:t>
            </a:r>
            <a:r>
              <a:rPr dirty="0" sz="1900" spc="20" b="1">
                <a:latin typeface="나눔고딕OTF"/>
                <a:cs typeface="나눔고딕OTF"/>
              </a:rPr>
              <a:t>Mapping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특징</a:t>
            </a:r>
            <a:endParaRPr sz="1700">
              <a:latin typeface="나눔고딕OTF"/>
              <a:cs typeface="나눔고딕OTF"/>
            </a:endParaRPr>
          </a:p>
          <a:p>
            <a:pPr lvl="1" marL="461645" indent="-172720">
              <a:lnSpc>
                <a:spcPct val="100000"/>
              </a:lnSpc>
              <a:spcBef>
                <a:spcPts val="1285"/>
              </a:spcBef>
              <a:buChar char="–"/>
              <a:tabLst>
                <a:tab pos="461645" algn="l"/>
              </a:tabLst>
            </a:pPr>
            <a:r>
              <a:rPr dirty="0" sz="1450" spc="-5">
                <a:latin typeface="나눔고딕OTF"/>
                <a:cs typeface="나눔고딕OTF"/>
              </a:rPr>
              <a:t>간단한 매핑</a:t>
            </a:r>
            <a:r>
              <a:rPr dirty="0" sz="1450" spc="-20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방법.</a:t>
            </a:r>
            <a:endParaRPr sz="1450">
              <a:latin typeface="나눔고딕OTF"/>
              <a:cs typeface="나눔고딕OTF"/>
            </a:endParaRPr>
          </a:p>
          <a:p>
            <a:pPr lvl="1" marL="461645" marR="5080" indent="-172720">
              <a:lnSpc>
                <a:spcPct val="149900"/>
              </a:lnSpc>
              <a:spcBef>
                <a:spcPts val="355"/>
              </a:spcBef>
              <a:buChar char="–"/>
              <a:tabLst>
                <a:tab pos="461645" algn="l"/>
              </a:tabLst>
            </a:pPr>
            <a:r>
              <a:rPr dirty="0" sz="1450" spc="-5">
                <a:latin typeface="나눔고딕OTF"/>
                <a:cs typeface="나눔고딕OTF"/>
              </a:rPr>
              <a:t>같은 캐시 블록으로 매핑되는 메모리 블록들이 반복적으로 사용될 경우 성능  저하.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79"/>
            <a:ext cx="1795145" cy="320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15" b="1">
                <a:latin typeface="나눔고딕OTF"/>
                <a:cs typeface="나눔고딕OTF"/>
              </a:rPr>
              <a:t>Direct</a:t>
            </a:r>
            <a:r>
              <a:rPr dirty="0" sz="1900" spc="-65" b="1">
                <a:latin typeface="나눔고딕OTF"/>
                <a:cs typeface="나눔고딕OTF"/>
              </a:rPr>
              <a:t> </a:t>
            </a:r>
            <a:r>
              <a:rPr dirty="0" sz="1900" spc="20" b="1">
                <a:latin typeface="나눔고딕OTF"/>
                <a:cs typeface="나눔고딕OTF"/>
              </a:rPr>
              <a:t>Mapping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5666" y="1239266"/>
            <a:ext cx="5096164" cy="3356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24904" y="6035825"/>
            <a:ext cx="3818254" cy="30524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15" b="1">
                <a:latin typeface="나눔고딕OTF"/>
                <a:cs typeface="나눔고딕OTF"/>
              </a:rPr>
              <a:t>Set-Associative</a:t>
            </a:r>
            <a:r>
              <a:rPr dirty="0" sz="1900" spc="5" b="1">
                <a:latin typeface="나눔고딕OTF"/>
                <a:cs typeface="나눔고딕OTF"/>
              </a:rPr>
              <a:t> </a:t>
            </a:r>
            <a:r>
              <a:rPr dirty="0" sz="1900" spc="20" b="1">
                <a:latin typeface="나눔고딕OTF"/>
                <a:cs typeface="나눔고딕OTF"/>
              </a:rPr>
              <a:t>Mapping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직접 매핑과 연관 매핑을</a:t>
            </a:r>
            <a:r>
              <a:rPr dirty="0" sz="1700" spc="-2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조합.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다수의 캐시 블록을 세트(set)으로</a:t>
            </a:r>
            <a:r>
              <a:rPr dirty="0" sz="1700" spc="-80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묶음.</a:t>
            </a:r>
            <a:endParaRPr sz="1700">
              <a:latin typeface="나눔고딕OTF"/>
              <a:cs typeface="나눔고딕OTF"/>
            </a:endParaRPr>
          </a:p>
          <a:p>
            <a:pPr lvl="1" marL="461645" indent="-173355">
              <a:lnSpc>
                <a:spcPct val="100000"/>
              </a:lnSpc>
              <a:spcBef>
                <a:spcPts val="1280"/>
              </a:spcBef>
              <a:buChar char="–"/>
              <a:tabLst>
                <a:tab pos="462280" algn="l"/>
              </a:tabLst>
            </a:pPr>
            <a:r>
              <a:rPr dirty="0" sz="1450" spc="-5">
                <a:latin typeface="나눔고딕OTF"/>
                <a:cs typeface="나눔고딕OTF"/>
              </a:rPr>
              <a:t>세트 크기 = 1 </a:t>
            </a:r>
            <a:r>
              <a:rPr dirty="0" sz="1450" spc="-5">
                <a:latin typeface="Wingdings"/>
                <a:cs typeface="Wingdings"/>
              </a:rPr>
              <a:t></a:t>
            </a:r>
            <a:r>
              <a:rPr dirty="0" sz="1450" spc="-5">
                <a:latin typeface="나눔고딕OTF"/>
                <a:cs typeface="나눔고딕OTF"/>
              </a:rPr>
              <a:t>직접</a:t>
            </a:r>
            <a:r>
              <a:rPr dirty="0" sz="1450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매핑</a:t>
            </a:r>
            <a:endParaRPr sz="1450">
              <a:latin typeface="나눔고딕OTF"/>
              <a:cs typeface="나눔고딕OTF"/>
            </a:endParaRPr>
          </a:p>
          <a:p>
            <a:pPr lvl="1" marL="461645" indent="-173355">
              <a:lnSpc>
                <a:spcPct val="100000"/>
              </a:lnSpc>
              <a:spcBef>
                <a:spcPts val="1225"/>
              </a:spcBef>
              <a:buChar char="–"/>
              <a:tabLst>
                <a:tab pos="462280" algn="l"/>
              </a:tabLst>
            </a:pPr>
            <a:r>
              <a:rPr dirty="0" sz="1450" spc="-5">
                <a:latin typeface="나눔고딕OTF"/>
                <a:cs typeface="나눔고딕OTF"/>
              </a:rPr>
              <a:t>세트 크기 = 캐시 블록의 수 </a:t>
            </a:r>
            <a:r>
              <a:rPr dirty="0" sz="1450" spc="-5">
                <a:latin typeface="Wingdings"/>
                <a:cs typeface="Wingdings"/>
              </a:rPr>
              <a:t></a:t>
            </a:r>
            <a:r>
              <a:rPr dirty="0" sz="1450" spc="-5">
                <a:latin typeface="나눔고딕OTF"/>
                <a:cs typeface="나눔고딕OTF"/>
              </a:rPr>
              <a:t>연관</a:t>
            </a:r>
            <a:r>
              <a:rPr dirty="0" sz="1450" spc="-25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매핑</a:t>
            </a:r>
            <a:endParaRPr sz="14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355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메모리 블록은 정해진 set으로</a:t>
            </a:r>
            <a:r>
              <a:rPr dirty="0" sz="1700" spc="-40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매핑.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0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set 내에서는 임의의 캐시 블록에</a:t>
            </a:r>
            <a:r>
              <a:rPr dirty="0" sz="1700" spc="-60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매핑.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79"/>
            <a:ext cx="3567429" cy="320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15" b="1">
                <a:latin typeface="나눔고딕OTF"/>
                <a:cs typeface="나눔고딕OTF"/>
              </a:rPr>
              <a:t>k-way Set-Associative</a:t>
            </a:r>
            <a:r>
              <a:rPr dirty="0" sz="1900" spc="-50" b="1">
                <a:latin typeface="나눔고딕OTF"/>
                <a:cs typeface="나눔고딕OTF"/>
              </a:rPr>
              <a:t> </a:t>
            </a:r>
            <a:r>
              <a:rPr dirty="0" sz="1900" spc="20" b="1">
                <a:latin typeface="나눔고딕OTF"/>
                <a:cs typeface="나눔고딕OTF"/>
              </a:rPr>
              <a:t>Mapping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38780" y="1283423"/>
            <a:ext cx="4966845" cy="3403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24907" y="6035825"/>
            <a:ext cx="3649345" cy="33743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35" b="1">
                <a:latin typeface="나눔고딕OTF"/>
                <a:cs typeface="나눔고딕OTF"/>
              </a:rPr>
              <a:t>교체</a:t>
            </a:r>
            <a:r>
              <a:rPr dirty="0" sz="1900" spc="5" b="1">
                <a:latin typeface="나눔고딕OTF"/>
                <a:cs typeface="나눔고딕OTF"/>
              </a:rPr>
              <a:t> </a:t>
            </a:r>
            <a:r>
              <a:rPr dirty="0" sz="1900" spc="35" b="1">
                <a:latin typeface="나눔고딕OTF"/>
                <a:cs typeface="나눔고딕OTF"/>
              </a:rPr>
              <a:t>알고리즘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모든 캐시 블록이 사용 중 &amp; 캐시</a:t>
            </a:r>
            <a:r>
              <a:rPr dirty="0" sz="1700" spc="-70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미스</a:t>
            </a:r>
            <a:endParaRPr sz="1700">
              <a:latin typeface="나눔고딕OTF"/>
              <a:cs typeface="나눔고딕OTF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dirty="0" sz="1700" spc="-5">
                <a:latin typeface="Wingdings"/>
                <a:cs typeface="Wingdings"/>
              </a:rPr>
              <a:t></a:t>
            </a:r>
            <a:r>
              <a:rPr dirty="0" sz="1700" spc="-5">
                <a:latin typeface="나눔고딕OTF"/>
                <a:cs typeface="나눔고딕OTF"/>
              </a:rPr>
              <a:t>새로운 메모리 블록이 매핑되어야</a:t>
            </a:r>
            <a:r>
              <a:rPr dirty="0" sz="1700" spc="-70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함.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어떤 캐시 블록을</a:t>
            </a:r>
            <a:r>
              <a:rPr dirty="0" sz="1700" spc="-20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교체?</a:t>
            </a:r>
            <a:endParaRPr sz="1700">
              <a:latin typeface="나눔고딕OTF"/>
              <a:cs typeface="나눔고딕OTF"/>
            </a:endParaRPr>
          </a:p>
          <a:p>
            <a:pPr lvl="1" marL="461645" indent="-172720">
              <a:lnSpc>
                <a:spcPct val="100000"/>
              </a:lnSpc>
              <a:spcBef>
                <a:spcPts val="1280"/>
              </a:spcBef>
              <a:buChar char="–"/>
              <a:tabLst>
                <a:tab pos="461645" algn="l"/>
              </a:tabLst>
            </a:pPr>
            <a:r>
              <a:rPr dirty="0" sz="1450" spc="-5">
                <a:latin typeface="나눔고딕OTF"/>
                <a:cs typeface="나눔고딕OTF"/>
              </a:rPr>
              <a:t>LRU(Least Recently</a:t>
            </a:r>
            <a:r>
              <a:rPr dirty="0" sz="1450" spc="25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Used)</a:t>
            </a:r>
            <a:endParaRPr sz="1450">
              <a:latin typeface="나눔고딕OTF"/>
              <a:cs typeface="나눔고딕OTF"/>
            </a:endParaRPr>
          </a:p>
          <a:p>
            <a:pPr lvl="1" marL="461645" indent="-172720">
              <a:lnSpc>
                <a:spcPct val="100000"/>
              </a:lnSpc>
              <a:spcBef>
                <a:spcPts val="1215"/>
              </a:spcBef>
              <a:buChar char="–"/>
              <a:tabLst>
                <a:tab pos="461645" algn="l"/>
              </a:tabLst>
            </a:pPr>
            <a:r>
              <a:rPr dirty="0" sz="1450" spc="-5">
                <a:latin typeface="나눔고딕OTF"/>
                <a:cs typeface="나눔고딕OTF"/>
              </a:rPr>
              <a:t>FIFO(First In First</a:t>
            </a:r>
            <a:r>
              <a:rPr dirty="0" sz="1450" spc="25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Out)</a:t>
            </a:r>
            <a:endParaRPr sz="1450">
              <a:latin typeface="나눔고딕OTF"/>
              <a:cs typeface="나눔고딕OTF"/>
            </a:endParaRPr>
          </a:p>
          <a:p>
            <a:pPr lvl="1" marL="461645" indent="-172720">
              <a:lnSpc>
                <a:spcPct val="100000"/>
              </a:lnSpc>
              <a:spcBef>
                <a:spcPts val="1225"/>
              </a:spcBef>
              <a:buChar char="–"/>
              <a:tabLst>
                <a:tab pos="461645" algn="l"/>
              </a:tabLst>
            </a:pPr>
            <a:r>
              <a:rPr dirty="0" sz="1450" spc="-5">
                <a:latin typeface="나눔고딕OTF"/>
                <a:cs typeface="나눔고딕OTF"/>
              </a:rPr>
              <a:t>LFU(Least Frequently</a:t>
            </a:r>
            <a:r>
              <a:rPr dirty="0" sz="1450" spc="40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Used)</a:t>
            </a:r>
            <a:endParaRPr sz="1450">
              <a:latin typeface="나눔고딕OTF"/>
              <a:cs typeface="나눔고딕OTF"/>
            </a:endParaRPr>
          </a:p>
          <a:p>
            <a:pPr lvl="1" marL="461645" indent="-172720">
              <a:lnSpc>
                <a:spcPct val="100000"/>
              </a:lnSpc>
              <a:spcBef>
                <a:spcPts val="1225"/>
              </a:spcBef>
              <a:buChar char="–"/>
              <a:tabLst>
                <a:tab pos="461645" algn="l"/>
              </a:tabLst>
            </a:pPr>
            <a:r>
              <a:rPr dirty="0" sz="1450" spc="-5">
                <a:latin typeface="나눔고딕OTF"/>
                <a:cs typeface="나눔고딕OTF"/>
              </a:rPr>
              <a:t>Random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79"/>
            <a:ext cx="5697855" cy="21831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35" b="1">
                <a:latin typeface="나눔고딕OTF"/>
                <a:cs typeface="나눔고딕OTF"/>
              </a:rPr>
              <a:t>쓰기</a:t>
            </a:r>
            <a:r>
              <a:rPr dirty="0" sz="1900" spc="5" b="1">
                <a:latin typeface="나눔고딕OTF"/>
                <a:cs typeface="나눔고딕OTF"/>
              </a:rPr>
              <a:t> </a:t>
            </a:r>
            <a:r>
              <a:rPr dirty="0" sz="1900" spc="35" b="1">
                <a:latin typeface="나눔고딕OTF"/>
                <a:cs typeface="나눔고딕OTF"/>
              </a:rPr>
              <a:t>정책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캐시 블록이 수정된 경우 언제 메모리 블록을 수정할</a:t>
            </a:r>
            <a:r>
              <a:rPr dirty="0" sz="1700" spc="-5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것인가?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정책</a:t>
            </a:r>
            <a:endParaRPr sz="1700">
              <a:latin typeface="나눔고딕OTF"/>
              <a:cs typeface="나눔고딕OTF"/>
            </a:endParaRPr>
          </a:p>
          <a:p>
            <a:pPr lvl="1" marL="461645" indent="-173355">
              <a:lnSpc>
                <a:spcPct val="100000"/>
              </a:lnSpc>
              <a:spcBef>
                <a:spcPts val="1280"/>
              </a:spcBef>
              <a:buChar char="–"/>
              <a:tabLst>
                <a:tab pos="462280" algn="l"/>
              </a:tabLst>
            </a:pPr>
            <a:r>
              <a:rPr dirty="0" sz="1450" spc="-5">
                <a:latin typeface="나눔고딕OTF"/>
                <a:cs typeface="나눔고딕OTF"/>
              </a:rPr>
              <a:t>Write-through</a:t>
            </a:r>
            <a:endParaRPr sz="1450">
              <a:latin typeface="나눔고딕OTF"/>
              <a:cs typeface="나눔고딕OTF"/>
            </a:endParaRPr>
          </a:p>
          <a:p>
            <a:pPr lvl="1" marL="461645" indent="-173355">
              <a:lnSpc>
                <a:spcPct val="100000"/>
              </a:lnSpc>
              <a:spcBef>
                <a:spcPts val="1225"/>
              </a:spcBef>
              <a:buChar char="–"/>
              <a:tabLst>
                <a:tab pos="462280" algn="l"/>
              </a:tabLst>
            </a:pPr>
            <a:r>
              <a:rPr dirty="0" sz="1450" spc="-5">
                <a:latin typeface="나눔고딕OTF"/>
                <a:cs typeface="나눔고딕OTF"/>
              </a:rPr>
              <a:t>Write-back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24907" y="6036867"/>
            <a:ext cx="3376929" cy="22999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35" b="1">
                <a:latin typeface="나눔고딕OTF"/>
                <a:cs typeface="나눔고딕OTF"/>
              </a:rPr>
              <a:t>쓰기 정책 </a:t>
            </a:r>
            <a:r>
              <a:rPr dirty="0" sz="1900" spc="20" b="1">
                <a:latin typeface="Arial"/>
                <a:cs typeface="Arial"/>
              </a:rPr>
              <a:t>–</a:t>
            </a:r>
            <a:r>
              <a:rPr dirty="0" sz="1900" spc="-60" b="1">
                <a:latin typeface="Arial"/>
                <a:cs typeface="Arial"/>
              </a:rPr>
              <a:t> </a:t>
            </a:r>
            <a:r>
              <a:rPr dirty="0" sz="1900" spc="15" b="1">
                <a:latin typeface="나눔고딕OTF"/>
                <a:cs typeface="나눔고딕OTF"/>
              </a:rPr>
              <a:t>Write-Through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cache와 메모리를 동시에</a:t>
            </a:r>
            <a:r>
              <a:rPr dirty="0" sz="1700" spc="-9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update.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0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메모리 블록은 항상</a:t>
            </a:r>
            <a:r>
              <a:rPr dirty="0" sz="1700" spc="-5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유효함(valid).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메모리 접근</a:t>
            </a:r>
            <a:r>
              <a:rPr dirty="0" sz="1700" spc="-90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증가.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간단 &amp; 많이</a:t>
            </a:r>
            <a:r>
              <a:rPr dirty="0" sz="1700" spc="-8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사용.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6633"/>
            <a:ext cx="3553460" cy="22999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35" b="1">
                <a:latin typeface="나눔고딕OTF"/>
                <a:cs typeface="나눔고딕OTF"/>
              </a:rPr>
              <a:t>쓰기 정책 </a:t>
            </a:r>
            <a:r>
              <a:rPr dirty="0" sz="1900" spc="20" b="1">
                <a:latin typeface="Arial"/>
                <a:cs typeface="Arial"/>
              </a:rPr>
              <a:t>–</a:t>
            </a:r>
            <a:r>
              <a:rPr dirty="0" sz="1900" spc="-55" b="1">
                <a:latin typeface="Arial"/>
                <a:cs typeface="Arial"/>
              </a:rPr>
              <a:t> </a:t>
            </a:r>
            <a:r>
              <a:rPr dirty="0" sz="1900" spc="15" b="1">
                <a:latin typeface="나눔고딕OTF"/>
                <a:cs typeface="나눔고딕OTF"/>
              </a:rPr>
              <a:t>Write-Back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cache만</a:t>
            </a:r>
            <a:r>
              <a:rPr dirty="0" sz="1700" spc="-2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update.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0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메모리 블록은</a:t>
            </a:r>
            <a:r>
              <a:rPr dirty="0" sz="1700" spc="-7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무효화함(invalidate).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교체될 때 메모리 블록</a:t>
            </a:r>
            <a:r>
              <a:rPr dirty="0" sz="1700" spc="-3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update.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메모리 접근의</a:t>
            </a:r>
            <a:r>
              <a:rPr dirty="0" sz="1700" spc="-20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최소화.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16264" y="8612816"/>
            <a:ext cx="713740" cy="3943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400" spc="10" b="1">
                <a:latin typeface="나눔고딕OTF"/>
                <a:cs typeface="나눔고딕OTF"/>
              </a:rPr>
              <a:t>Q</a:t>
            </a:r>
            <a:r>
              <a:rPr dirty="0" sz="2400" spc="5" b="1">
                <a:latin typeface="나눔고딕OTF"/>
                <a:cs typeface="나눔고딕OTF"/>
              </a:rPr>
              <a:t>&amp;</a:t>
            </a:r>
            <a:r>
              <a:rPr dirty="0" sz="2400" spc="10" b="1">
                <a:latin typeface="나눔고딕OTF"/>
                <a:cs typeface="나눔고딕OTF"/>
              </a:rPr>
              <a:t>A</a:t>
            </a:r>
            <a:endParaRPr sz="24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64" y="3272583"/>
            <a:ext cx="1555750" cy="39433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400" spc="10"/>
              <a:t>메모리</a:t>
            </a:r>
            <a:r>
              <a:rPr dirty="0" sz="2400" spc="-50"/>
              <a:t> </a:t>
            </a:r>
            <a:r>
              <a:rPr dirty="0" sz="2400" spc="10"/>
              <a:t>계층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2440305" cy="21831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35" b="1">
                <a:latin typeface="나눔고딕OTF"/>
                <a:cs typeface="나눔고딕OTF"/>
              </a:rPr>
              <a:t>기억장치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프로그램 및 데이터</a:t>
            </a:r>
            <a:r>
              <a:rPr dirty="0" sz="1700" spc="-8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저장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종류</a:t>
            </a:r>
            <a:endParaRPr sz="1700">
              <a:latin typeface="나눔고딕OTF"/>
              <a:cs typeface="나눔고딕OTF"/>
            </a:endParaRPr>
          </a:p>
          <a:p>
            <a:pPr lvl="1" marL="461645" indent="-172720">
              <a:lnSpc>
                <a:spcPct val="100000"/>
              </a:lnSpc>
              <a:spcBef>
                <a:spcPts val="1280"/>
              </a:spcBef>
              <a:buChar char="–"/>
              <a:tabLst>
                <a:tab pos="461645" algn="l"/>
              </a:tabLst>
            </a:pPr>
            <a:r>
              <a:rPr dirty="0" sz="1450" spc="-5">
                <a:latin typeface="나눔고딕OTF"/>
                <a:cs typeface="나눔고딕OTF"/>
              </a:rPr>
              <a:t>주기억장치</a:t>
            </a:r>
            <a:endParaRPr sz="1450">
              <a:latin typeface="나눔고딕OTF"/>
              <a:cs typeface="나눔고딕OTF"/>
            </a:endParaRPr>
          </a:p>
          <a:p>
            <a:pPr lvl="1" marL="461645" indent="-172720">
              <a:lnSpc>
                <a:spcPct val="100000"/>
              </a:lnSpc>
              <a:spcBef>
                <a:spcPts val="1225"/>
              </a:spcBef>
              <a:buChar char="–"/>
              <a:tabLst>
                <a:tab pos="461645" algn="l"/>
              </a:tabLst>
            </a:pPr>
            <a:r>
              <a:rPr dirty="0" sz="1450" spc="-5">
                <a:latin typeface="나눔고딕OTF"/>
                <a:cs typeface="나눔고딕OTF"/>
              </a:rPr>
              <a:t>보조기억장치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79"/>
            <a:ext cx="1251585" cy="320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35" b="1">
                <a:latin typeface="나눔고딕OTF"/>
                <a:cs typeface="나눔고딕OTF"/>
              </a:rPr>
              <a:t>메모리</a:t>
            </a:r>
            <a:r>
              <a:rPr dirty="0" sz="1900" spc="-75" b="1">
                <a:latin typeface="나눔고딕OTF"/>
                <a:cs typeface="나눔고딕OTF"/>
              </a:rPr>
              <a:t> </a:t>
            </a:r>
            <a:r>
              <a:rPr dirty="0" sz="1900" spc="35" b="1">
                <a:latin typeface="나눔고딕OTF"/>
                <a:cs typeface="나눔고딕OTF"/>
              </a:rPr>
              <a:t>계층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1075" y="1501066"/>
            <a:ext cx="4820006" cy="2397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24907" y="6035825"/>
            <a:ext cx="1251585" cy="320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35" b="1">
                <a:latin typeface="나눔고딕OTF"/>
                <a:cs typeface="나눔고딕OTF"/>
              </a:rPr>
              <a:t>메모리</a:t>
            </a:r>
            <a:r>
              <a:rPr dirty="0" sz="1900" spc="-75" b="1">
                <a:latin typeface="나눔고딕OTF"/>
                <a:cs typeface="나눔고딕OTF"/>
              </a:rPr>
              <a:t> </a:t>
            </a:r>
            <a:r>
              <a:rPr dirty="0" sz="1900" spc="35" b="1">
                <a:latin typeface="나눔고딕OTF"/>
                <a:cs typeface="나눔고딕OTF"/>
              </a:rPr>
              <a:t>계층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01345" y="7342243"/>
            <a:ext cx="2179087" cy="2265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00580" y="7340706"/>
            <a:ext cx="2178050" cy="2265045"/>
          </a:xfrm>
          <a:custGeom>
            <a:avLst/>
            <a:gdLst/>
            <a:ahLst/>
            <a:cxnLst/>
            <a:rect l="l" t="t" r="r" b="b"/>
            <a:pathLst>
              <a:path w="2178050" h="2265045">
                <a:moveTo>
                  <a:pt x="0" y="2264732"/>
                </a:moveTo>
                <a:lnTo>
                  <a:pt x="1089248" y="0"/>
                </a:lnTo>
                <a:lnTo>
                  <a:pt x="2177460" y="2264732"/>
                </a:lnTo>
                <a:lnTo>
                  <a:pt x="0" y="2264732"/>
                </a:lnTo>
                <a:close/>
              </a:path>
            </a:pathLst>
          </a:custGeom>
          <a:ln w="57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519431" y="7783260"/>
            <a:ext cx="377825" cy="16789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1115">
              <a:lnSpc>
                <a:spcPct val="100000"/>
              </a:lnSpc>
              <a:spcBef>
                <a:spcPts val="95"/>
              </a:spcBef>
            </a:pPr>
            <a:r>
              <a:rPr dirty="0" sz="850" spc="-5">
                <a:latin typeface="나눔바른펜OTF"/>
                <a:cs typeface="나눔바른펜OTF"/>
              </a:rPr>
              <a:t>register</a:t>
            </a:r>
            <a:endParaRPr sz="850">
              <a:latin typeface="나눔바른펜OTF"/>
              <a:cs typeface="나눔바른펜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나눔바른펜OTF"/>
              <a:cs typeface="나눔바른펜OTF"/>
            </a:endParaRPr>
          </a:p>
          <a:p>
            <a:pPr marL="27940" marR="20320" indent="41910">
              <a:lnSpc>
                <a:spcPct val="100000"/>
              </a:lnSpc>
              <a:spcBef>
                <a:spcPts val="5"/>
              </a:spcBef>
            </a:pPr>
            <a:r>
              <a:rPr dirty="0" sz="850">
                <a:latin typeface="나눔바른펜OTF"/>
                <a:cs typeface="나눔바른펜OTF"/>
              </a:rPr>
              <a:t>cache  </a:t>
            </a:r>
            <a:r>
              <a:rPr dirty="0" sz="850">
                <a:latin typeface="나눔바른펜OTF"/>
                <a:cs typeface="나눔바른펜OTF"/>
              </a:rPr>
              <a:t>m</a:t>
            </a:r>
            <a:r>
              <a:rPr dirty="0" sz="850" spc="5">
                <a:latin typeface="나눔바른펜OTF"/>
                <a:cs typeface="나눔바른펜OTF"/>
              </a:rPr>
              <a:t>e</a:t>
            </a:r>
            <a:r>
              <a:rPr dirty="0" sz="850">
                <a:latin typeface="나눔바른펜OTF"/>
                <a:cs typeface="나눔바른펜OTF"/>
              </a:rPr>
              <a:t>mo</a:t>
            </a:r>
            <a:r>
              <a:rPr dirty="0" sz="850" spc="15">
                <a:latin typeface="나눔바른펜OTF"/>
                <a:cs typeface="나눔바른펜OTF"/>
              </a:rPr>
              <a:t>r</a:t>
            </a:r>
            <a:r>
              <a:rPr dirty="0" sz="850" spc="-5">
                <a:latin typeface="나눔바른펜OTF"/>
                <a:cs typeface="나눔바른펜OTF"/>
              </a:rPr>
              <a:t>y</a:t>
            </a:r>
            <a:endParaRPr sz="850">
              <a:latin typeface="나눔바른펜OTF"/>
              <a:cs typeface="나눔바른펜OTF"/>
            </a:endParaRPr>
          </a:p>
          <a:p>
            <a:pPr>
              <a:lnSpc>
                <a:spcPct val="100000"/>
              </a:lnSpc>
            </a:pPr>
            <a:endParaRPr sz="1100">
              <a:latin typeface="나눔바른펜OTF"/>
              <a:cs typeface="나눔바른펜OTF"/>
            </a:endParaRPr>
          </a:p>
          <a:p>
            <a:pPr marL="29209" marR="19685" indent="64135">
              <a:lnSpc>
                <a:spcPct val="100000"/>
              </a:lnSpc>
            </a:pPr>
            <a:r>
              <a:rPr dirty="0" sz="850">
                <a:latin typeface="나눔바른펜OTF"/>
                <a:cs typeface="나눔바른펜OTF"/>
              </a:rPr>
              <a:t>main  </a:t>
            </a:r>
            <a:r>
              <a:rPr dirty="0" sz="850">
                <a:latin typeface="나눔바른펜OTF"/>
                <a:cs typeface="나눔바른펜OTF"/>
              </a:rPr>
              <a:t>m</a:t>
            </a:r>
            <a:r>
              <a:rPr dirty="0" sz="850" spc="5">
                <a:latin typeface="나눔바른펜OTF"/>
                <a:cs typeface="나눔바른펜OTF"/>
              </a:rPr>
              <a:t>e</a:t>
            </a:r>
            <a:r>
              <a:rPr dirty="0" sz="850">
                <a:latin typeface="나눔바른펜OTF"/>
                <a:cs typeface="나눔바른펜OTF"/>
              </a:rPr>
              <a:t>mo</a:t>
            </a:r>
            <a:r>
              <a:rPr dirty="0" sz="850" spc="15">
                <a:latin typeface="나눔바른펜OTF"/>
                <a:cs typeface="나눔바른펜OTF"/>
              </a:rPr>
              <a:t>r</a:t>
            </a:r>
            <a:r>
              <a:rPr dirty="0" sz="850" spc="-5">
                <a:latin typeface="나눔바른펜OTF"/>
                <a:cs typeface="나눔바른펜OTF"/>
              </a:rPr>
              <a:t>y</a:t>
            </a:r>
            <a:endParaRPr sz="850">
              <a:latin typeface="나눔바른펜OTF"/>
              <a:cs typeface="나눔바른펜OT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나눔바른펜OTF"/>
              <a:cs typeface="나눔바른펜OTF"/>
            </a:endParaRPr>
          </a:p>
          <a:p>
            <a:pPr marL="27940" marR="5080" indent="-15875">
              <a:lnSpc>
                <a:spcPct val="100000"/>
              </a:lnSpc>
            </a:pPr>
            <a:r>
              <a:rPr dirty="0" sz="850" spc="-5">
                <a:latin typeface="나눔바른펜OTF"/>
                <a:cs typeface="나눔바른펜OTF"/>
              </a:rPr>
              <a:t>a</a:t>
            </a:r>
            <a:r>
              <a:rPr dirty="0" sz="850" spc="5">
                <a:latin typeface="나눔바른펜OTF"/>
                <a:cs typeface="나눔바른펜OTF"/>
              </a:rPr>
              <a:t>u</a:t>
            </a:r>
            <a:r>
              <a:rPr dirty="0" sz="850" spc="-5">
                <a:latin typeface="나눔바른펜OTF"/>
                <a:cs typeface="나눔바른펜OTF"/>
              </a:rPr>
              <a:t>x</a:t>
            </a:r>
            <a:r>
              <a:rPr dirty="0" sz="850" spc="-10">
                <a:latin typeface="나눔바른펜OTF"/>
                <a:cs typeface="나눔바른펜OTF"/>
              </a:rPr>
              <a:t>i</a:t>
            </a:r>
            <a:r>
              <a:rPr dirty="0" sz="850" spc="-20">
                <a:latin typeface="나눔바른펜OTF"/>
                <a:cs typeface="나눔바른펜OTF"/>
              </a:rPr>
              <a:t>l</a:t>
            </a:r>
            <a:r>
              <a:rPr dirty="0" sz="850">
                <a:latin typeface="나눔바른펜OTF"/>
                <a:cs typeface="나눔바른펜OTF"/>
              </a:rPr>
              <a:t>i</a:t>
            </a:r>
            <a:r>
              <a:rPr dirty="0" sz="850" spc="-10">
                <a:latin typeface="나눔바른펜OTF"/>
                <a:cs typeface="나눔바른펜OTF"/>
              </a:rPr>
              <a:t>a</a:t>
            </a:r>
            <a:r>
              <a:rPr dirty="0" sz="850" spc="5">
                <a:latin typeface="나눔바른펜OTF"/>
                <a:cs typeface="나눔바른펜OTF"/>
              </a:rPr>
              <a:t>r</a:t>
            </a:r>
            <a:r>
              <a:rPr dirty="0" sz="850" spc="-5">
                <a:latin typeface="나눔바른펜OTF"/>
                <a:cs typeface="나눔바른펜OTF"/>
              </a:rPr>
              <a:t>y  </a:t>
            </a:r>
            <a:r>
              <a:rPr dirty="0" sz="850">
                <a:latin typeface="나눔바른펜OTF"/>
                <a:cs typeface="나눔바른펜OTF"/>
              </a:rPr>
              <a:t>memory</a:t>
            </a:r>
            <a:endParaRPr sz="850">
              <a:latin typeface="나눔바른펜OTF"/>
              <a:cs typeface="나눔바른펜OT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17164" y="9127048"/>
            <a:ext cx="1743710" cy="0"/>
          </a:xfrm>
          <a:custGeom>
            <a:avLst/>
            <a:gdLst/>
            <a:ahLst/>
            <a:cxnLst/>
            <a:rect l="l" t="t" r="r" b="b"/>
            <a:pathLst>
              <a:path w="1743710" h="0">
                <a:moveTo>
                  <a:pt x="0" y="0"/>
                </a:moveTo>
                <a:lnTo>
                  <a:pt x="1743234" y="0"/>
                </a:lnTo>
              </a:path>
            </a:pathLst>
          </a:custGeom>
          <a:ln w="57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02098" y="8604498"/>
            <a:ext cx="1176655" cy="0"/>
          </a:xfrm>
          <a:custGeom>
            <a:avLst/>
            <a:gdLst/>
            <a:ahLst/>
            <a:cxnLst/>
            <a:rect l="l" t="t" r="r" b="b"/>
            <a:pathLst>
              <a:path w="1176654" h="0">
                <a:moveTo>
                  <a:pt x="0" y="0"/>
                </a:moveTo>
                <a:lnTo>
                  <a:pt x="1176520" y="0"/>
                </a:lnTo>
              </a:path>
            </a:pathLst>
          </a:custGeom>
          <a:ln w="57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16586" y="8081950"/>
            <a:ext cx="741680" cy="0"/>
          </a:xfrm>
          <a:custGeom>
            <a:avLst/>
            <a:gdLst/>
            <a:ahLst/>
            <a:cxnLst/>
            <a:rect l="l" t="t" r="r" b="b"/>
            <a:pathLst>
              <a:path w="741680" h="0">
                <a:moveTo>
                  <a:pt x="0" y="0"/>
                </a:moveTo>
                <a:lnTo>
                  <a:pt x="741235" y="0"/>
                </a:lnTo>
              </a:path>
            </a:pathLst>
          </a:custGeom>
          <a:ln w="57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949339" y="9523341"/>
            <a:ext cx="391160" cy="2101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0">
                <a:latin typeface="나눔바른펜OTF"/>
                <a:cs typeface="나눔바른펜OTF"/>
              </a:rPr>
              <a:t>대</a:t>
            </a:r>
            <a:r>
              <a:rPr dirty="0" sz="1200" spc="5">
                <a:latin typeface="나눔바른펜OTF"/>
                <a:cs typeface="나눔바른펜OTF"/>
              </a:rPr>
              <a:t>용량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47086" y="7558348"/>
            <a:ext cx="46355" cy="1917064"/>
          </a:xfrm>
          <a:custGeom>
            <a:avLst/>
            <a:gdLst/>
            <a:ahLst/>
            <a:cxnLst/>
            <a:rect l="l" t="t" r="r" b="b"/>
            <a:pathLst>
              <a:path w="46354" h="1917065">
                <a:moveTo>
                  <a:pt x="19972" y="1870450"/>
                </a:moveTo>
                <a:lnTo>
                  <a:pt x="0" y="1870450"/>
                </a:lnTo>
                <a:lnTo>
                  <a:pt x="23126" y="1916712"/>
                </a:lnTo>
                <a:lnTo>
                  <a:pt x="42579" y="1877811"/>
                </a:lnTo>
                <a:lnTo>
                  <a:pt x="19972" y="1877811"/>
                </a:lnTo>
                <a:lnTo>
                  <a:pt x="19972" y="1870450"/>
                </a:lnTo>
                <a:close/>
              </a:path>
              <a:path w="46354" h="1917065">
                <a:moveTo>
                  <a:pt x="26281" y="0"/>
                </a:moveTo>
                <a:lnTo>
                  <a:pt x="19972" y="0"/>
                </a:lnTo>
                <a:lnTo>
                  <a:pt x="19972" y="1877811"/>
                </a:lnTo>
                <a:lnTo>
                  <a:pt x="26281" y="1877811"/>
                </a:lnTo>
                <a:lnTo>
                  <a:pt x="26281" y="0"/>
                </a:lnTo>
                <a:close/>
              </a:path>
              <a:path w="46354" h="1917065">
                <a:moveTo>
                  <a:pt x="46261" y="1870450"/>
                </a:moveTo>
                <a:lnTo>
                  <a:pt x="26281" y="1870450"/>
                </a:lnTo>
                <a:lnTo>
                  <a:pt x="26281" y="1877811"/>
                </a:lnTo>
                <a:lnTo>
                  <a:pt x="42579" y="1877811"/>
                </a:lnTo>
                <a:lnTo>
                  <a:pt x="46261" y="18704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769443" y="9523341"/>
            <a:ext cx="264160" cy="2101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5">
                <a:latin typeface="나눔바른펜OTF"/>
                <a:cs typeface="나눔바른펜OTF"/>
              </a:rPr>
              <a:t>저가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88329" y="7558348"/>
            <a:ext cx="45720" cy="1917064"/>
          </a:xfrm>
          <a:custGeom>
            <a:avLst/>
            <a:gdLst/>
            <a:ahLst/>
            <a:cxnLst/>
            <a:rect l="l" t="t" r="r" b="b"/>
            <a:pathLst>
              <a:path w="45720" h="1917065">
                <a:moveTo>
                  <a:pt x="25229" y="38900"/>
                </a:moveTo>
                <a:lnTo>
                  <a:pt x="19972" y="38900"/>
                </a:lnTo>
                <a:lnTo>
                  <a:pt x="19972" y="1916712"/>
                </a:lnTo>
                <a:lnTo>
                  <a:pt x="25229" y="1916712"/>
                </a:lnTo>
                <a:lnTo>
                  <a:pt x="25229" y="38900"/>
                </a:lnTo>
                <a:close/>
              </a:path>
              <a:path w="45720" h="1917065">
                <a:moveTo>
                  <a:pt x="22075" y="0"/>
                </a:moveTo>
                <a:lnTo>
                  <a:pt x="0" y="46261"/>
                </a:lnTo>
                <a:lnTo>
                  <a:pt x="19972" y="46261"/>
                </a:lnTo>
                <a:lnTo>
                  <a:pt x="19972" y="38900"/>
                </a:lnTo>
                <a:lnTo>
                  <a:pt x="41528" y="38900"/>
                </a:lnTo>
                <a:lnTo>
                  <a:pt x="22075" y="0"/>
                </a:lnTo>
                <a:close/>
              </a:path>
              <a:path w="45720" h="1917065">
                <a:moveTo>
                  <a:pt x="41528" y="38900"/>
                </a:moveTo>
                <a:lnTo>
                  <a:pt x="25229" y="38900"/>
                </a:lnTo>
                <a:lnTo>
                  <a:pt x="25229" y="46261"/>
                </a:lnTo>
                <a:lnTo>
                  <a:pt x="45209" y="46261"/>
                </a:lnTo>
                <a:lnTo>
                  <a:pt x="41528" y="38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897828" y="6926577"/>
            <a:ext cx="1795780" cy="5410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" marR="5080" indent="-52069">
              <a:lnSpc>
                <a:spcPct val="140900"/>
              </a:lnSpc>
              <a:spcBef>
                <a:spcPts val="95"/>
              </a:spcBef>
              <a:tabLst>
                <a:tab pos="763905" algn="l"/>
                <a:tab pos="883919" algn="l"/>
                <a:tab pos="1536700" algn="l"/>
              </a:tabLst>
            </a:pPr>
            <a:r>
              <a:rPr dirty="0" u="sng" sz="1200" spc="5">
                <a:uFill>
                  <a:solidFill>
                    <a:srgbClr val="000000"/>
                  </a:solidFill>
                </a:uFill>
                <a:latin typeface="나눔바른펜OTF"/>
                <a:cs typeface="나눔바른펜OTF"/>
              </a:rPr>
              <a:t>저</a:t>
            </a:r>
            <a:r>
              <a:rPr dirty="0" u="sng" sz="1200" spc="10">
                <a:uFill>
                  <a:solidFill>
                    <a:srgbClr val="000000"/>
                  </a:solidFill>
                </a:uFill>
                <a:latin typeface="나눔바른펜OTF"/>
                <a:cs typeface="나눔바른펜OTF"/>
              </a:rPr>
              <a:t>장</a:t>
            </a:r>
            <a:r>
              <a:rPr dirty="0" u="sng" sz="1200" spc="5">
                <a:uFill>
                  <a:solidFill>
                    <a:srgbClr val="000000"/>
                  </a:solidFill>
                </a:uFill>
                <a:latin typeface="나눔바른펜OTF"/>
                <a:cs typeface="나눔바른펜OTF"/>
              </a:rPr>
              <a:t>용량</a:t>
            </a:r>
            <a:r>
              <a:rPr dirty="0" sz="1200">
                <a:latin typeface="나눔바른펜OTF"/>
                <a:cs typeface="나눔바른펜OTF"/>
              </a:rPr>
              <a:t>	</a:t>
            </a:r>
            <a:r>
              <a:rPr dirty="0" u="sng" sz="1200" spc="5">
                <a:uFill>
                  <a:solidFill>
                    <a:srgbClr val="000000"/>
                  </a:solidFill>
                </a:uFill>
                <a:latin typeface="나눔바른펜OTF"/>
                <a:cs typeface="나눔바른펜OTF"/>
              </a:rPr>
              <a:t>저</a:t>
            </a:r>
            <a:r>
              <a:rPr dirty="0" u="sng" sz="1200" spc="10">
                <a:uFill>
                  <a:solidFill>
                    <a:srgbClr val="000000"/>
                  </a:solidFill>
                </a:uFill>
                <a:latin typeface="나눔바른펜OTF"/>
                <a:cs typeface="나눔바른펜OTF"/>
              </a:rPr>
              <a:t>장</a:t>
            </a:r>
            <a:r>
              <a:rPr dirty="0" u="sng" sz="1200" spc="5">
                <a:uFill>
                  <a:solidFill>
                    <a:srgbClr val="000000"/>
                  </a:solidFill>
                </a:uFill>
                <a:latin typeface="나눔바른펜OTF"/>
                <a:cs typeface="나눔바른펜OTF"/>
              </a:rPr>
              <a:t>비용</a:t>
            </a:r>
            <a:r>
              <a:rPr dirty="0" sz="1200">
                <a:latin typeface="나눔바른펜OTF"/>
                <a:cs typeface="나눔바른펜OTF"/>
              </a:rPr>
              <a:t>	</a:t>
            </a:r>
            <a:r>
              <a:rPr dirty="0" sz="1200" spc="-225">
                <a:latin typeface="나눔바른펜OTF"/>
                <a:cs typeface="나눔바른펜OTF"/>
              </a:rPr>
              <a:t> </a:t>
            </a:r>
            <a:r>
              <a:rPr dirty="0" u="sng" sz="1200" spc="5">
                <a:uFill>
                  <a:solidFill>
                    <a:srgbClr val="000000"/>
                  </a:solidFill>
                </a:uFill>
                <a:latin typeface="나눔바른펜OTF"/>
                <a:cs typeface="나눔바른펜OTF"/>
              </a:rPr>
              <a:t>성능 </a:t>
            </a:r>
            <a:r>
              <a:rPr dirty="0" sz="1200" spc="5">
                <a:latin typeface="나눔바른펜OTF"/>
                <a:cs typeface="나눔바른펜OTF"/>
              </a:rPr>
              <a:t> 소용량</a:t>
            </a:r>
            <a:r>
              <a:rPr dirty="0" sz="1200">
                <a:latin typeface="나눔바른펜OTF"/>
                <a:cs typeface="나눔바른펜OTF"/>
              </a:rPr>
              <a:t>		</a:t>
            </a:r>
            <a:r>
              <a:rPr dirty="0" sz="1200" spc="5">
                <a:latin typeface="나눔바른펜OTF"/>
                <a:cs typeface="나눔바른펜OTF"/>
              </a:rPr>
              <a:t>고가</a:t>
            </a:r>
            <a:r>
              <a:rPr dirty="0" sz="1200">
                <a:latin typeface="나눔바른펜OTF"/>
                <a:cs typeface="나눔바른펜OTF"/>
              </a:rPr>
              <a:t>	</a:t>
            </a:r>
            <a:r>
              <a:rPr dirty="0" sz="1200" spc="5">
                <a:latin typeface="나눔바른펜OTF"/>
                <a:cs typeface="나눔바른펜OTF"/>
              </a:rPr>
              <a:t>높음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22364" y="9523341"/>
            <a:ext cx="267970" cy="2101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10">
                <a:latin typeface="나눔바른펜OTF"/>
                <a:cs typeface="나눔바른펜OTF"/>
              </a:rPr>
              <a:t>낮</a:t>
            </a:r>
            <a:r>
              <a:rPr dirty="0" sz="1200" spc="5">
                <a:latin typeface="나눔바른펜OTF"/>
                <a:cs typeface="나눔바른펜OTF"/>
              </a:rPr>
              <a:t>음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41248" y="7558348"/>
            <a:ext cx="46355" cy="1917064"/>
          </a:xfrm>
          <a:custGeom>
            <a:avLst/>
            <a:gdLst/>
            <a:ahLst/>
            <a:cxnLst/>
            <a:rect l="l" t="t" r="r" b="b"/>
            <a:pathLst>
              <a:path w="46354" h="1917065">
                <a:moveTo>
                  <a:pt x="25229" y="38900"/>
                </a:moveTo>
                <a:lnTo>
                  <a:pt x="19979" y="38900"/>
                </a:lnTo>
                <a:lnTo>
                  <a:pt x="19979" y="1916712"/>
                </a:lnTo>
                <a:lnTo>
                  <a:pt x="25229" y="1916712"/>
                </a:lnTo>
                <a:lnTo>
                  <a:pt x="25229" y="38900"/>
                </a:lnTo>
                <a:close/>
              </a:path>
              <a:path w="46354" h="1917065">
                <a:moveTo>
                  <a:pt x="23134" y="0"/>
                </a:moveTo>
                <a:lnTo>
                  <a:pt x="0" y="46261"/>
                </a:lnTo>
                <a:lnTo>
                  <a:pt x="19979" y="46261"/>
                </a:lnTo>
                <a:lnTo>
                  <a:pt x="19979" y="38900"/>
                </a:lnTo>
                <a:lnTo>
                  <a:pt x="42581" y="38900"/>
                </a:lnTo>
                <a:lnTo>
                  <a:pt x="23134" y="0"/>
                </a:lnTo>
                <a:close/>
              </a:path>
              <a:path w="46354" h="1917065">
                <a:moveTo>
                  <a:pt x="42581" y="38900"/>
                </a:moveTo>
                <a:lnTo>
                  <a:pt x="25229" y="38900"/>
                </a:lnTo>
                <a:lnTo>
                  <a:pt x="25229" y="46261"/>
                </a:lnTo>
                <a:lnTo>
                  <a:pt x="46261" y="46261"/>
                </a:lnTo>
                <a:lnTo>
                  <a:pt x="42581" y="38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79"/>
            <a:ext cx="3573779" cy="14230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35" b="1">
                <a:latin typeface="나눔고딕OTF"/>
                <a:cs typeface="나눔고딕OTF"/>
              </a:rPr>
              <a:t>메모리 계층</a:t>
            </a:r>
            <a:r>
              <a:rPr dirty="0" sz="1900" spc="-25" b="1">
                <a:latin typeface="나눔고딕OTF"/>
                <a:cs typeface="나눔고딕OTF"/>
              </a:rPr>
              <a:t> </a:t>
            </a:r>
            <a:r>
              <a:rPr dirty="0" sz="1900" spc="35" b="1">
                <a:latin typeface="나눔고딕OTF"/>
                <a:cs typeface="나눔고딕OTF"/>
              </a:rPr>
              <a:t>목적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전체 메모리 시스템의 가격 최소화</a:t>
            </a:r>
            <a:r>
              <a:rPr dirty="0" sz="1700" spc="-80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및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평균 접근 시간</a:t>
            </a:r>
            <a:r>
              <a:rPr dirty="0" sz="1700" spc="-1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최소화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1783714" cy="320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35" b="1">
                <a:latin typeface="나눔고딕OTF"/>
                <a:cs typeface="나눔고딕OTF"/>
              </a:rPr>
              <a:t>메모리 계층</a:t>
            </a:r>
            <a:r>
              <a:rPr dirty="0" sz="1900" spc="-110" b="1">
                <a:latin typeface="나눔고딕OTF"/>
                <a:cs typeface="나눔고딕OTF"/>
              </a:rPr>
              <a:t> </a:t>
            </a:r>
            <a:r>
              <a:rPr dirty="0" sz="1900" spc="35" b="1">
                <a:latin typeface="나눔고딕OTF"/>
                <a:cs typeface="나눔고딕OTF"/>
              </a:rPr>
              <a:t>목적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9914" y="7073078"/>
            <a:ext cx="957359" cy="8711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69151" y="7071545"/>
            <a:ext cx="959485" cy="870585"/>
          </a:xfrm>
          <a:custGeom>
            <a:avLst/>
            <a:gdLst/>
            <a:ahLst/>
            <a:cxnLst/>
            <a:rect l="l" t="t" r="r" b="b"/>
            <a:pathLst>
              <a:path w="959485" h="870584">
                <a:moveTo>
                  <a:pt x="0" y="870569"/>
                </a:moveTo>
                <a:lnTo>
                  <a:pt x="479442" y="0"/>
                </a:lnTo>
                <a:lnTo>
                  <a:pt x="958877" y="870569"/>
                </a:lnTo>
                <a:lnTo>
                  <a:pt x="0" y="870569"/>
                </a:lnTo>
                <a:close/>
              </a:path>
            </a:pathLst>
          </a:custGeom>
          <a:ln w="57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84690" y="7541524"/>
            <a:ext cx="525780" cy="0"/>
          </a:xfrm>
          <a:custGeom>
            <a:avLst/>
            <a:gdLst/>
            <a:ahLst/>
            <a:cxnLst/>
            <a:rect l="l" t="t" r="r" b="b"/>
            <a:pathLst>
              <a:path w="525780" h="0">
                <a:moveTo>
                  <a:pt x="0" y="0"/>
                </a:moveTo>
                <a:lnTo>
                  <a:pt x="525703" y="0"/>
                </a:lnTo>
              </a:path>
            </a:pathLst>
          </a:custGeom>
          <a:ln w="57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775031" y="7296456"/>
            <a:ext cx="232410" cy="1543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50" spc="5">
                <a:latin typeface="나눔바른펜OTF"/>
                <a:cs typeface="나눔바른펜OTF"/>
              </a:rPr>
              <a:t>계층</a:t>
            </a:r>
            <a:r>
              <a:rPr dirty="0" sz="850" spc="-5">
                <a:latin typeface="나눔바른펜OTF"/>
                <a:cs typeface="나눔바른펜OTF"/>
              </a:rPr>
              <a:t>1</a:t>
            </a:r>
            <a:endParaRPr sz="850">
              <a:latin typeface="나눔바른펜OTF"/>
              <a:cs typeface="나눔바른펜OT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75031" y="7644475"/>
            <a:ext cx="245110" cy="1543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50" spc="5">
                <a:latin typeface="나눔바른펜OTF"/>
                <a:cs typeface="나눔바른펜OTF"/>
              </a:rPr>
              <a:t>계층</a:t>
            </a:r>
            <a:r>
              <a:rPr dirty="0" sz="850" spc="-5">
                <a:latin typeface="나눔바른펜OTF"/>
                <a:cs typeface="나눔바른펜OTF"/>
              </a:rPr>
              <a:t>2</a:t>
            </a:r>
            <a:endParaRPr sz="850">
              <a:latin typeface="나눔바른펜OTF"/>
              <a:cs typeface="나눔바른펜OT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39408" y="7003111"/>
            <a:ext cx="581025" cy="412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850">
                <a:latin typeface="나눔바른펜OTF"/>
                <a:cs typeface="나눔바른펜OTF"/>
              </a:rPr>
              <a:t>용량=1k  </a:t>
            </a:r>
            <a:r>
              <a:rPr dirty="0" sz="850" spc="5">
                <a:latin typeface="나눔바른펜OTF"/>
                <a:cs typeface="나눔바른펜OTF"/>
              </a:rPr>
              <a:t>접근</a:t>
            </a:r>
            <a:r>
              <a:rPr dirty="0" sz="850" spc="-5">
                <a:latin typeface="나눔바른펜OTF"/>
                <a:cs typeface="나눔바른펜OTF"/>
              </a:rPr>
              <a:t>시간=1</a:t>
            </a:r>
            <a:r>
              <a:rPr dirty="0" sz="850" spc="-10">
                <a:latin typeface="나눔바른펜OTF"/>
                <a:cs typeface="나눔바른펜OTF"/>
              </a:rPr>
              <a:t>0</a:t>
            </a:r>
            <a:r>
              <a:rPr dirty="0" sz="850" spc="-5">
                <a:latin typeface="나눔바른펜OTF"/>
                <a:cs typeface="나눔바른펜OTF"/>
              </a:rPr>
              <a:t>ns  </a:t>
            </a:r>
            <a:r>
              <a:rPr dirty="0" sz="850" spc="-5">
                <a:latin typeface="나눔바른펜OTF"/>
                <a:cs typeface="나눔바른펜OTF"/>
              </a:rPr>
              <a:t>접근확률=0.9</a:t>
            </a:r>
            <a:endParaRPr sz="850">
              <a:latin typeface="나눔바른펜OTF"/>
              <a:cs typeface="나눔바른펜OT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39408" y="7557213"/>
            <a:ext cx="630555" cy="412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850">
                <a:latin typeface="나눔바른펜OTF"/>
                <a:cs typeface="나눔바른펜OTF"/>
              </a:rPr>
              <a:t>용량=10m  </a:t>
            </a:r>
            <a:r>
              <a:rPr dirty="0" sz="850" spc="5">
                <a:latin typeface="나눔바른펜OTF"/>
                <a:cs typeface="나눔바른펜OTF"/>
              </a:rPr>
              <a:t>접근</a:t>
            </a:r>
            <a:r>
              <a:rPr dirty="0" sz="850" spc="-5">
                <a:latin typeface="나눔바른펜OTF"/>
                <a:cs typeface="나눔바른펜OTF"/>
              </a:rPr>
              <a:t>시간=1</a:t>
            </a:r>
            <a:r>
              <a:rPr dirty="0" sz="850" spc="-10">
                <a:latin typeface="나눔바른펜OTF"/>
                <a:cs typeface="나눔바른펜OTF"/>
              </a:rPr>
              <a:t>00</a:t>
            </a:r>
            <a:r>
              <a:rPr dirty="0" sz="850" spc="-5">
                <a:latin typeface="나눔바른펜OTF"/>
                <a:cs typeface="나눔바른펜OTF"/>
              </a:rPr>
              <a:t>ns  </a:t>
            </a:r>
            <a:r>
              <a:rPr dirty="0" sz="850" spc="-5">
                <a:latin typeface="나눔바른펜OTF"/>
                <a:cs typeface="나눔바른펜OTF"/>
              </a:rPr>
              <a:t>접근확률=0.1</a:t>
            </a:r>
            <a:endParaRPr sz="850">
              <a:latin typeface="나눔바른펜OTF"/>
              <a:cs typeface="나눔바른펜OT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48594" y="7539421"/>
            <a:ext cx="1481455" cy="0"/>
          </a:xfrm>
          <a:custGeom>
            <a:avLst/>
            <a:gdLst/>
            <a:ahLst/>
            <a:cxnLst/>
            <a:rect l="l" t="t" r="r" b="b"/>
            <a:pathLst>
              <a:path w="1481454" h="0">
                <a:moveTo>
                  <a:pt x="0" y="0"/>
                </a:moveTo>
                <a:lnTo>
                  <a:pt x="1481427" y="0"/>
                </a:lnTo>
              </a:path>
            </a:pathLst>
          </a:custGeom>
          <a:ln w="57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690691" y="7416323"/>
            <a:ext cx="2178050" cy="3937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00" spc="5">
                <a:latin typeface="Wingdings"/>
                <a:cs typeface="Wingdings"/>
              </a:rPr>
              <a:t></a:t>
            </a:r>
            <a:r>
              <a:rPr dirty="0" sz="1200" spc="5">
                <a:latin typeface="나눔바른펜OTF"/>
                <a:cs typeface="나눔바른펜OTF"/>
              </a:rPr>
              <a:t>평균접근시간 </a:t>
            </a:r>
            <a:r>
              <a:rPr dirty="0" sz="1200">
                <a:latin typeface="나눔바른펜OTF"/>
                <a:cs typeface="나눔바른펜OTF"/>
              </a:rPr>
              <a:t>=</a:t>
            </a:r>
            <a:r>
              <a:rPr dirty="0" sz="1200" spc="-15">
                <a:latin typeface="나눔바른펜OTF"/>
                <a:cs typeface="나눔바른펜OTF"/>
              </a:rPr>
              <a:t> </a:t>
            </a:r>
            <a:r>
              <a:rPr dirty="0" sz="1200">
                <a:latin typeface="나눔바른펜OTF"/>
                <a:cs typeface="나눔바른펜OTF"/>
              </a:rPr>
              <a:t>10x0.9+(100+10)x0.1</a:t>
            </a:r>
            <a:endParaRPr sz="1200">
              <a:latin typeface="나눔바른펜OTF"/>
              <a:cs typeface="나눔바른펜OTF"/>
            </a:endParaRPr>
          </a:p>
          <a:p>
            <a:pPr marL="497840">
              <a:lnSpc>
                <a:spcPct val="100000"/>
              </a:lnSpc>
              <a:spcBef>
                <a:spcPts val="10"/>
              </a:spcBef>
            </a:pPr>
            <a:r>
              <a:rPr dirty="0" sz="1200">
                <a:latin typeface="나눔바른펜OTF"/>
                <a:cs typeface="나눔바른펜OTF"/>
              </a:rPr>
              <a:t>=</a:t>
            </a:r>
            <a:r>
              <a:rPr dirty="0" sz="1200" spc="-5">
                <a:latin typeface="나눔바른펜OTF"/>
                <a:cs typeface="나눔바른펜OTF"/>
              </a:rPr>
              <a:t> </a:t>
            </a:r>
            <a:r>
              <a:rPr dirty="0" sz="1200" spc="5">
                <a:latin typeface="나눔바른펜OTF"/>
                <a:cs typeface="나눔바른펜OTF"/>
              </a:rPr>
              <a:t>20ns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37384" y="8976121"/>
            <a:ext cx="1132176" cy="696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035858" y="8975646"/>
            <a:ext cx="1132840" cy="697230"/>
          </a:xfrm>
          <a:prstGeom prst="rect">
            <a:avLst/>
          </a:prstGeom>
          <a:ln w="5762">
            <a:solidFill>
              <a:srgbClr val="000000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200" spc="5">
                <a:latin typeface="나눔바른펜OTF"/>
                <a:cs typeface="나눔바른펜OTF"/>
              </a:rPr>
              <a:t>CPU</a:t>
            </a:r>
            <a:endParaRPr sz="1200">
              <a:latin typeface="나눔바른펜OTF"/>
              <a:cs typeface="나눔바른펜OT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38503" y="8801872"/>
            <a:ext cx="960504" cy="8711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038790" y="8802161"/>
            <a:ext cx="959485" cy="870585"/>
          </a:xfrm>
          <a:custGeom>
            <a:avLst/>
            <a:gdLst/>
            <a:ahLst/>
            <a:cxnLst/>
            <a:rect l="l" t="t" r="r" b="b"/>
            <a:pathLst>
              <a:path w="959485" h="870584">
                <a:moveTo>
                  <a:pt x="0" y="870569"/>
                </a:moveTo>
                <a:lnTo>
                  <a:pt x="479435" y="0"/>
                </a:lnTo>
                <a:lnTo>
                  <a:pt x="958885" y="870569"/>
                </a:lnTo>
                <a:lnTo>
                  <a:pt x="0" y="870569"/>
                </a:lnTo>
                <a:close/>
              </a:path>
            </a:pathLst>
          </a:custGeom>
          <a:ln w="57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55373" y="9273192"/>
            <a:ext cx="525780" cy="0"/>
          </a:xfrm>
          <a:custGeom>
            <a:avLst/>
            <a:gdLst/>
            <a:ahLst/>
            <a:cxnLst/>
            <a:rect l="l" t="t" r="r" b="b"/>
            <a:pathLst>
              <a:path w="525779" h="0">
                <a:moveTo>
                  <a:pt x="0" y="0"/>
                </a:moveTo>
                <a:lnTo>
                  <a:pt x="525703" y="0"/>
                </a:lnTo>
              </a:path>
            </a:pathLst>
          </a:custGeom>
          <a:ln w="57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358420" y="9042992"/>
            <a:ext cx="219710" cy="485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90"/>
              </a:lnSpc>
            </a:pPr>
            <a:r>
              <a:rPr dirty="0" sz="850" spc="5">
                <a:latin typeface="나눔바른펜OTF"/>
                <a:cs typeface="나눔바른펜OTF"/>
              </a:rPr>
              <a:t>계층</a:t>
            </a:r>
            <a:r>
              <a:rPr dirty="0" sz="850" spc="-5">
                <a:latin typeface="나눔바른펜OTF"/>
                <a:cs typeface="나눔바른펜OTF"/>
              </a:rPr>
              <a:t>1</a:t>
            </a:r>
            <a:endParaRPr sz="850">
              <a:latin typeface="나눔바른펜OTF"/>
              <a:cs typeface="나눔바른펜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나눔바른펜OTF"/>
              <a:cs typeface="나눔바른펜OT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850" spc="5">
                <a:latin typeface="나눔바른펜OTF"/>
                <a:cs typeface="나눔바른펜OTF"/>
              </a:rPr>
              <a:t>계층</a:t>
            </a:r>
            <a:r>
              <a:rPr dirty="0" sz="850" spc="-5">
                <a:latin typeface="나눔바른펜OTF"/>
                <a:cs typeface="나눔바른펜OTF"/>
              </a:rPr>
              <a:t>2</a:t>
            </a:r>
            <a:endParaRPr sz="850">
              <a:latin typeface="나눔바른펜OTF"/>
              <a:cs typeface="나눔바른펜OT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04205" y="8755900"/>
            <a:ext cx="1837860" cy="9630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908412" y="8757996"/>
            <a:ext cx="1830070" cy="959485"/>
          </a:xfrm>
          <a:prstGeom prst="rect">
            <a:avLst/>
          </a:prstGeom>
          <a:ln w="5762">
            <a:solidFill>
              <a:srgbClr val="000000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842010" marR="411480">
              <a:lnSpc>
                <a:spcPct val="100000"/>
              </a:lnSpc>
              <a:spcBef>
                <a:spcPts val="240"/>
              </a:spcBef>
            </a:pPr>
            <a:r>
              <a:rPr dirty="0" sz="850">
                <a:latin typeface="나눔바른펜OTF"/>
                <a:cs typeface="나눔바른펜OTF"/>
              </a:rPr>
              <a:t>용량=10m  </a:t>
            </a:r>
            <a:r>
              <a:rPr dirty="0" sz="850" spc="5">
                <a:latin typeface="나눔바른펜OTF"/>
                <a:cs typeface="나눔바른펜OTF"/>
              </a:rPr>
              <a:t>접근</a:t>
            </a:r>
            <a:r>
              <a:rPr dirty="0" sz="850" spc="-5">
                <a:latin typeface="나눔바른펜OTF"/>
                <a:cs typeface="나눔바른펜OTF"/>
              </a:rPr>
              <a:t>시간=2</a:t>
            </a:r>
            <a:r>
              <a:rPr dirty="0" sz="850" spc="-10">
                <a:latin typeface="나눔바른펜OTF"/>
                <a:cs typeface="나눔바른펜OTF"/>
              </a:rPr>
              <a:t>0</a:t>
            </a:r>
            <a:r>
              <a:rPr dirty="0" sz="850" spc="-5">
                <a:latin typeface="나눔바른펜OTF"/>
                <a:cs typeface="나눔바른펜OTF"/>
              </a:rPr>
              <a:t>ns</a:t>
            </a:r>
            <a:endParaRPr sz="850">
              <a:latin typeface="나눔바른펜OTF"/>
              <a:cs typeface="나눔바른펜OT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68220" y="9258469"/>
            <a:ext cx="740410" cy="46355"/>
          </a:xfrm>
          <a:custGeom>
            <a:avLst/>
            <a:gdLst/>
            <a:ahLst/>
            <a:cxnLst/>
            <a:rect l="l" t="t" r="r" b="b"/>
            <a:pathLst>
              <a:path w="740410" h="46354">
                <a:moveTo>
                  <a:pt x="46261" y="0"/>
                </a:moveTo>
                <a:lnTo>
                  <a:pt x="0" y="23134"/>
                </a:lnTo>
                <a:lnTo>
                  <a:pt x="46261" y="46268"/>
                </a:lnTo>
                <a:lnTo>
                  <a:pt x="46261" y="26289"/>
                </a:lnTo>
                <a:lnTo>
                  <a:pt x="37856" y="26289"/>
                </a:lnTo>
                <a:lnTo>
                  <a:pt x="37856" y="19979"/>
                </a:lnTo>
                <a:lnTo>
                  <a:pt x="46261" y="19979"/>
                </a:lnTo>
                <a:lnTo>
                  <a:pt x="46261" y="0"/>
                </a:lnTo>
                <a:close/>
              </a:path>
              <a:path w="740410" h="46354">
                <a:moveTo>
                  <a:pt x="693930" y="0"/>
                </a:moveTo>
                <a:lnTo>
                  <a:pt x="693930" y="46268"/>
                </a:lnTo>
                <a:lnTo>
                  <a:pt x="733883" y="26289"/>
                </a:lnTo>
                <a:lnTo>
                  <a:pt x="702343" y="26289"/>
                </a:lnTo>
                <a:lnTo>
                  <a:pt x="702343" y="19979"/>
                </a:lnTo>
                <a:lnTo>
                  <a:pt x="733883" y="19979"/>
                </a:lnTo>
                <a:lnTo>
                  <a:pt x="693930" y="0"/>
                </a:lnTo>
                <a:close/>
              </a:path>
              <a:path w="740410" h="46354">
                <a:moveTo>
                  <a:pt x="46261" y="19979"/>
                </a:moveTo>
                <a:lnTo>
                  <a:pt x="37856" y="19979"/>
                </a:lnTo>
                <a:lnTo>
                  <a:pt x="37856" y="26289"/>
                </a:lnTo>
                <a:lnTo>
                  <a:pt x="46261" y="26289"/>
                </a:lnTo>
                <a:lnTo>
                  <a:pt x="46261" y="19979"/>
                </a:lnTo>
                <a:close/>
              </a:path>
              <a:path w="740410" h="46354">
                <a:moveTo>
                  <a:pt x="693930" y="19979"/>
                </a:moveTo>
                <a:lnTo>
                  <a:pt x="46261" y="19979"/>
                </a:lnTo>
                <a:lnTo>
                  <a:pt x="46261" y="26289"/>
                </a:lnTo>
                <a:lnTo>
                  <a:pt x="693930" y="26289"/>
                </a:lnTo>
                <a:lnTo>
                  <a:pt x="693930" y="19979"/>
                </a:lnTo>
                <a:close/>
              </a:path>
              <a:path w="740410" h="46354">
                <a:moveTo>
                  <a:pt x="733883" y="19979"/>
                </a:moveTo>
                <a:lnTo>
                  <a:pt x="702343" y="19979"/>
                </a:lnTo>
                <a:lnTo>
                  <a:pt x="702343" y="26289"/>
                </a:lnTo>
                <a:lnTo>
                  <a:pt x="733883" y="26289"/>
                </a:lnTo>
                <a:lnTo>
                  <a:pt x="740191" y="23134"/>
                </a:lnTo>
                <a:lnTo>
                  <a:pt x="733883" y="199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385863" y="8192348"/>
            <a:ext cx="349250" cy="348615"/>
          </a:xfrm>
          <a:custGeom>
            <a:avLst/>
            <a:gdLst/>
            <a:ahLst/>
            <a:cxnLst/>
            <a:rect l="l" t="t" r="r" b="b"/>
            <a:pathLst>
              <a:path w="349250" h="348615">
                <a:moveTo>
                  <a:pt x="261800" y="0"/>
                </a:moveTo>
                <a:lnTo>
                  <a:pt x="87264" y="0"/>
                </a:lnTo>
                <a:lnTo>
                  <a:pt x="87264" y="261800"/>
                </a:lnTo>
                <a:lnTo>
                  <a:pt x="0" y="261800"/>
                </a:lnTo>
                <a:lnTo>
                  <a:pt x="174536" y="348013"/>
                </a:lnTo>
                <a:lnTo>
                  <a:pt x="349064" y="261800"/>
                </a:lnTo>
                <a:lnTo>
                  <a:pt x="261800" y="261800"/>
                </a:lnTo>
                <a:lnTo>
                  <a:pt x="261800" y="0"/>
                </a:lnTo>
                <a:close/>
              </a:path>
            </a:pathLst>
          </a:custGeom>
          <a:solidFill>
            <a:srgbClr val="BAE0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385863" y="8192348"/>
            <a:ext cx="349250" cy="348615"/>
          </a:xfrm>
          <a:custGeom>
            <a:avLst/>
            <a:gdLst/>
            <a:ahLst/>
            <a:cxnLst/>
            <a:rect l="l" t="t" r="r" b="b"/>
            <a:pathLst>
              <a:path w="349250" h="348615">
                <a:moveTo>
                  <a:pt x="0" y="261800"/>
                </a:moveTo>
                <a:lnTo>
                  <a:pt x="87264" y="261800"/>
                </a:lnTo>
                <a:lnTo>
                  <a:pt x="87264" y="0"/>
                </a:lnTo>
                <a:lnTo>
                  <a:pt x="261800" y="0"/>
                </a:lnTo>
                <a:lnTo>
                  <a:pt x="261800" y="261800"/>
                </a:lnTo>
                <a:lnTo>
                  <a:pt x="349064" y="261800"/>
                </a:lnTo>
                <a:lnTo>
                  <a:pt x="174536" y="348013"/>
                </a:lnTo>
                <a:lnTo>
                  <a:pt x="0" y="261800"/>
                </a:lnTo>
                <a:close/>
              </a:path>
            </a:pathLst>
          </a:custGeom>
          <a:ln w="57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26044" y="8235454"/>
            <a:ext cx="4487545" cy="0"/>
          </a:xfrm>
          <a:custGeom>
            <a:avLst/>
            <a:gdLst/>
            <a:ahLst/>
            <a:cxnLst/>
            <a:rect l="l" t="t" r="r" b="b"/>
            <a:pathLst>
              <a:path w="4487545" h="0">
                <a:moveTo>
                  <a:pt x="0" y="0"/>
                </a:moveTo>
                <a:lnTo>
                  <a:pt x="4487402" y="0"/>
                </a:lnTo>
              </a:path>
            </a:pathLst>
          </a:custGeom>
          <a:ln w="576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64" y="3272583"/>
            <a:ext cx="1555750" cy="39433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400" spc="10"/>
              <a:t>주기억</a:t>
            </a:r>
            <a:r>
              <a:rPr dirty="0" sz="2400" spc="-50"/>
              <a:t> </a:t>
            </a:r>
            <a:r>
              <a:rPr dirty="0" sz="2400" spc="10"/>
              <a:t>장치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2663190" cy="26219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R="1473200">
              <a:lnSpc>
                <a:spcPct val="100000"/>
              </a:lnSpc>
              <a:spcBef>
                <a:spcPts val="135"/>
              </a:spcBef>
            </a:pPr>
            <a:r>
              <a:rPr dirty="0" sz="1900" spc="35" b="1">
                <a:latin typeface="나눔고딕OTF"/>
                <a:cs typeface="나눔고딕OTF"/>
              </a:rPr>
              <a:t>주기억장치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프로그램 및 데이터</a:t>
            </a:r>
            <a:r>
              <a:rPr dirty="0" sz="1700" spc="-4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저장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비교적 대용량/고속</a:t>
            </a:r>
            <a:r>
              <a:rPr dirty="0" sz="1700" spc="-95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메모리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20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종류</a:t>
            </a:r>
            <a:endParaRPr sz="1700">
              <a:latin typeface="나눔고딕OTF"/>
              <a:cs typeface="나눔고딕OTF"/>
            </a:endParaRPr>
          </a:p>
          <a:p>
            <a:pPr lvl="1" marL="461645" marR="1477645" indent="-461645">
              <a:lnSpc>
                <a:spcPct val="100000"/>
              </a:lnSpc>
              <a:spcBef>
                <a:spcPts val="1280"/>
              </a:spcBef>
              <a:buChar char="–"/>
              <a:tabLst>
                <a:tab pos="461645" algn="l"/>
              </a:tabLst>
            </a:pPr>
            <a:r>
              <a:rPr dirty="0" sz="1450" spc="-5">
                <a:latin typeface="나눔고딕OTF"/>
                <a:cs typeface="나눔고딕OTF"/>
              </a:rPr>
              <a:t>RAM</a:t>
            </a:r>
            <a:endParaRPr sz="1450">
              <a:latin typeface="나눔고딕OTF"/>
              <a:cs typeface="나눔고딕OTF"/>
            </a:endParaRPr>
          </a:p>
          <a:p>
            <a:pPr lvl="1" marL="461645" marR="1466215" indent="-461645">
              <a:lnSpc>
                <a:spcPct val="100000"/>
              </a:lnSpc>
              <a:spcBef>
                <a:spcPts val="1215"/>
              </a:spcBef>
              <a:buChar char="–"/>
              <a:tabLst>
                <a:tab pos="461645" algn="l"/>
              </a:tabLst>
            </a:pPr>
            <a:r>
              <a:rPr dirty="0" sz="1450" spc="-5">
                <a:latin typeface="나눔고딕OTF"/>
                <a:cs typeface="나눔고딕OTF"/>
              </a:rPr>
              <a:t>ROM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375" y="1087294"/>
            <a:ext cx="7089856" cy="71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24907" y="695579"/>
            <a:ext cx="596265" cy="320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20" b="1">
                <a:latin typeface="나눔고딕OTF"/>
                <a:cs typeface="나눔고딕OTF"/>
              </a:rPr>
              <a:t>R</a:t>
            </a:r>
            <a:r>
              <a:rPr dirty="0" sz="1900" spc="20" b="1">
                <a:latin typeface="나눔고딕OTF"/>
                <a:cs typeface="나눔고딕OTF"/>
              </a:rPr>
              <a:t>A</a:t>
            </a:r>
            <a:r>
              <a:rPr dirty="0" sz="1900" spc="35" b="1">
                <a:latin typeface="나눔고딕OTF"/>
                <a:cs typeface="나눔고딕OTF"/>
              </a:rPr>
              <a:t>M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48359" y="1327582"/>
            <a:ext cx="3506441" cy="13174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14360" y="2764866"/>
            <a:ext cx="5952477" cy="19864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24907" y="6035825"/>
            <a:ext cx="610870" cy="320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20" b="1">
                <a:latin typeface="나눔고딕OTF"/>
                <a:cs typeface="나눔고딕OTF"/>
              </a:rPr>
              <a:t>R</a:t>
            </a:r>
            <a:r>
              <a:rPr dirty="0" sz="1900" spc="20" b="1">
                <a:latin typeface="나눔고딕OTF"/>
                <a:cs typeface="나눔고딕OTF"/>
              </a:rPr>
              <a:t>O</a:t>
            </a:r>
            <a:r>
              <a:rPr dirty="0" sz="1900" spc="35" b="1">
                <a:latin typeface="나눔고딕OTF"/>
                <a:cs typeface="나눔고딕OTF"/>
              </a:rPr>
              <a:t>M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06656" y="7103093"/>
            <a:ext cx="4122557" cy="15728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907" y="695579"/>
            <a:ext cx="3836670" cy="14230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35" b="1">
                <a:latin typeface="나눔고딕OTF"/>
                <a:cs typeface="나눔고딕OTF"/>
              </a:rPr>
              <a:t>메모리 </a:t>
            </a:r>
            <a:r>
              <a:rPr dirty="0" sz="1900" spc="20" b="1">
                <a:latin typeface="나눔고딕OTF"/>
                <a:cs typeface="나눔고딕OTF"/>
              </a:rPr>
              <a:t>맵, Memory</a:t>
            </a:r>
            <a:r>
              <a:rPr dirty="0" sz="1900" spc="-45" b="1">
                <a:latin typeface="나눔고딕OTF"/>
                <a:cs typeface="나눔고딕OTF"/>
              </a:rPr>
              <a:t> </a:t>
            </a:r>
            <a:r>
              <a:rPr dirty="0" sz="1900" spc="25" b="1">
                <a:latin typeface="나눔고딕OTF"/>
                <a:cs typeface="나눔고딕OTF"/>
              </a:rPr>
              <a:t>Map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전체 주소 공간을 각 메모리에 할당한</a:t>
            </a:r>
            <a:r>
              <a:rPr dirty="0" sz="1700" spc="-70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표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예 : 1K word 주소 공간의 메모리</a:t>
            </a:r>
            <a:r>
              <a:rPr dirty="0" sz="1700" spc="-40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맵</a:t>
            </a:r>
            <a:endParaRPr sz="1700">
              <a:latin typeface="나눔고딕OTF"/>
              <a:cs typeface="나눔고딕OT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00580" y="2720693"/>
            <a:ext cx="4363333" cy="17421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3079115" cy="320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35" b="1">
                <a:latin typeface="나눔고딕OTF"/>
                <a:cs typeface="나눔고딕OTF"/>
              </a:rPr>
              <a:t>메모리 맵에 따른 메모리</a:t>
            </a:r>
            <a:r>
              <a:rPr dirty="0" sz="1900" spc="-160" b="1">
                <a:latin typeface="나눔고딕OTF"/>
                <a:cs typeface="나눔고딕OTF"/>
              </a:rPr>
              <a:t> </a:t>
            </a:r>
            <a:r>
              <a:rPr dirty="0" sz="1900" spc="35" b="1">
                <a:latin typeface="나눔고딕OTF"/>
                <a:cs typeface="나눔고딕OTF"/>
              </a:rPr>
              <a:t>연결</a:t>
            </a:r>
            <a:endParaRPr sz="1900">
              <a:latin typeface="나눔고딕OTF"/>
              <a:cs typeface="나눔고딕OT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0505" y="6536378"/>
            <a:ext cx="6256332" cy="35550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64" y="3272583"/>
            <a:ext cx="1931670" cy="39433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400" spc="10"/>
              <a:t>보조 기억</a:t>
            </a:r>
            <a:r>
              <a:rPr dirty="0" sz="2400" spc="-55"/>
              <a:t> </a:t>
            </a:r>
            <a:r>
              <a:rPr dirty="0" sz="2400" spc="10"/>
              <a:t>장치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24907" y="6035825"/>
            <a:ext cx="2243455" cy="21831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35" b="1">
                <a:latin typeface="나눔고딕OTF"/>
                <a:cs typeface="나눔고딕OTF"/>
              </a:rPr>
              <a:t>보조기억장치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대용량의 데이터</a:t>
            </a:r>
            <a:r>
              <a:rPr dirty="0" sz="1700" spc="-80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저장.</a:t>
            </a:r>
            <a:endParaRPr sz="17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1415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종류</a:t>
            </a:r>
            <a:endParaRPr sz="1700">
              <a:latin typeface="나눔고딕OTF"/>
              <a:cs typeface="나눔고딕OTF"/>
            </a:endParaRPr>
          </a:p>
          <a:p>
            <a:pPr lvl="1" marL="461645" indent="-172720">
              <a:lnSpc>
                <a:spcPct val="100000"/>
              </a:lnSpc>
              <a:spcBef>
                <a:spcPts val="1280"/>
              </a:spcBef>
              <a:buChar char="–"/>
              <a:tabLst>
                <a:tab pos="461645" algn="l"/>
              </a:tabLst>
            </a:pPr>
            <a:r>
              <a:rPr dirty="0" sz="1450" spc="-5">
                <a:latin typeface="나눔고딕OTF"/>
                <a:cs typeface="나눔고딕OTF"/>
              </a:rPr>
              <a:t>자기</a:t>
            </a:r>
            <a:r>
              <a:rPr dirty="0" sz="1450" spc="-10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디스크</a:t>
            </a:r>
            <a:endParaRPr sz="1450">
              <a:latin typeface="나눔고딕OTF"/>
              <a:cs typeface="나눔고딕OTF"/>
            </a:endParaRPr>
          </a:p>
          <a:p>
            <a:pPr lvl="1" marL="461645" indent="-172720">
              <a:lnSpc>
                <a:spcPct val="100000"/>
              </a:lnSpc>
              <a:spcBef>
                <a:spcPts val="1225"/>
              </a:spcBef>
              <a:buChar char="–"/>
              <a:tabLst>
                <a:tab pos="461645" algn="l"/>
              </a:tabLst>
            </a:pPr>
            <a:r>
              <a:rPr dirty="0" sz="1450" spc="-5">
                <a:latin typeface="나눔고딕OTF"/>
                <a:cs typeface="나눔고딕OTF"/>
              </a:rPr>
              <a:t>자기 테이프</a:t>
            </a:r>
            <a:r>
              <a:rPr dirty="0" sz="1450" spc="-30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등</a:t>
            </a:r>
            <a:r>
              <a:rPr dirty="0" sz="1450" spc="-5">
                <a:latin typeface="Arial"/>
                <a:cs typeface="Arial"/>
              </a:rPr>
              <a:t>…</a:t>
            </a:r>
            <a:endParaRPr sz="14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17876" y="1629341"/>
            <a:ext cx="2385639" cy="2173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24907" y="695579"/>
            <a:ext cx="2964180" cy="2660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" spc="35" b="1">
                <a:latin typeface="나눔고딕OTF"/>
                <a:cs typeface="나눔고딕OTF"/>
              </a:rPr>
              <a:t>자기</a:t>
            </a:r>
            <a:r>
              <a:rPr dirty="0" sz="1900" spc="5" b="1">
                <a:latin typeface="나눔고딕OTF"/>
                <a:cs typeface="나눔고딕OTF"/>
              </a:rPr>
              <a:t> </a:t>
            </a:r>
            <a:r>
              <a:rPr dirty="0" sz="1900" spc="35" b="1">
                <a:latin typeface="나눔고딕OTF"/>
                <a:cs typeface="나눔고딕OTF"/>
              </a:rPr>
              <a:t>디스크</a:t>
            </a:r>
            <a:endParaRPr sz="1900">
              <a:latin typeface="나눔고딕OTF"/>
              <a:cs typeface="나눔고딕OT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나눔고딕OTF"/>
              <a:cs typeface="나눔고딕OTF"/>
            </a:endParaRPr>
          </a:p>
          <a:p>
            <a:pPr marL="219710" indent="-207645">
              <a:lnSpc>
                <a:spcPct val="100000"/>
              </a:lnSpc>
              <a:spcBef>
                <a:spcPts val="5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저장</a:t>
            </a:r>
            <a:r>
              <a:rPr dirty="0" sz="1700" spc="-10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구조</a:t>
            </a:r>
            <a:endParaRPr sz="1700">
              <a:latin typeface="나눔고딕OTF"/>
              <a:cs typeface="나눔고딕OTF"/>
            </a:endParaRPr>
          </a:p>
          <a:p>
            <a:pPr lvl="1" marL="461645" indent="-173355">
              <a:lnSpc>
                <a:spcPct val="100000"/>
              </a:lnSpc>
              <a:spcBef>
                <a:spcPts val="180"/>
              </a:spcBef>
              <a:buChar char="–"/>
              <a:tabLst>
                <a:tab pos="462280" algn="l"/>
              </a:tabLst>
            </a:pPr>
            <a:r>
              <a:rPr dirty="0" sz="1450" spc="-5">
                <a:latin typeface="나눔고딕OTF"/>
                <a:cs typeface="나눔고딕OTF"/>
              </a:rPr>
              <a:t>자화된 평판</a:t>
            </a:r>
            <a:r>
              <a:rPr dirty="0" sz="1450" spc="-25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이용</a:t>
            </a:r>
            <a:endParaRPr sz="1450">
              <a:latin typeface="나눔고딕OTF"/>
              <a:cs typeface="나눔고딕OTF"/>
            </a:endParaRPr>
          </a:p>
          <a:p>
            <a:pPr algn="r" marL="219710" marR="1864360" indent="-220345">
              <a:lnSpc>
                <a:spcPct val="100000"/>
              </a:lnSpc>
              <a:spcBef>
                <a:spcPts val="185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저장</a:t>
            </a:r>
            <a:r>
              <a:rPr dirty="0" sz="1700" spc="-100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단위</a:t>
            </a:r>
            <a:endParaRPr sz="1700">
              <a:latin typeface="나눔고딕OTF"/>
              <a:cs typeface="나눔고딕OTF"/>
            </a:endParaRPr>
          </a:p>
          <a:p>
            <a:pPr algn="r" lvl="1" marL="172720" marR="1839595" indent="-172720">
              <a:lnSpc>
                <a:spcPct val="100000"/>
              </a:lnSpc>
              <a:spcBef>
                <a:spcPts val="190"/>
              </a:spcBef>
              <a:buChar char="–"/>
              <a:tabLst>
                <a:tab pos="172720" algn="l"/>
              </a:tabLst>
            </a:pPr>
            <a:r>
              <a:rPr dirty="0" sz="1450" spc="-5">
                <a:latin typeface="나눔고딕OTF"/>
                <a:cs typeface="나눔고딕OTF"/>
              </a:rPr>
              <a:t>섹터(들)</a:t>
            </a:r>
            <a:endParaRPr sz="1450">
              <a:latin typeface="나눔고딕OTF"/>
              <a:cs typeface="나눔고딕OTF"/>
            </a:endParaRPr>
          </a:p>
          <a:p>
            <a:pPr algn="r" marL="219710" marR="1864360" indent="-220345">
              <a:lnSpc>
                <a:spcPct val="100000"/>
              </a:lnSpc>
              <a:spcBef>
                <a:spcPts val="185"/>
              </a:spcBef>
              <a:buSzPct val="94117"/>
              <a:buChar char="•"/>
              <a:tabLst>
                <a:tab pos="220345" algn="l"/>
              </a:tabLst>
            </a:pPr>
            <a:r>
              <a:rPr dirty="0" sz="1700" spc="-5">
                <a:latin typeface="나눔고딕OTF"/>
                <a:cs typeface="나눔고딕OTF"/>
              </a:rPr>
              <a:t>접근</a:t>
            </a:r>
            <a:r>
              <a:rPr dirty="0" sz="1700" spc="-100">
                <a:latin typeface="나눔고딕OTF"/>
                <a:cs typeface="나눔고딕OTF"/>
              </a:rPr>
              <a:t> </a:t>
            </a:r>
            <a:r>
              <a:rPr dirty="0" sz="1700" spc="-5">
                <a:latin typeface="나눔고딕OTF"/>
                <a:cs typeface="나눔고딕OTF"/>
              </a:rPr>
              <a:t>시간</a:t>
            </a:r>
            <a:endParaRPr sz="1700">
              <a:latin typeface="나눔고딕OTF"/>
              <a:cs typeface="나눔고딕OTF"/>
            </a:endParaRPr>
          </a:p>
          <a:p>
            <a:pPr lvl="1" marL="461645" indent="-173355">
              <a:lnSpc>
                <a:spcPct val="100000"/>
              </a:lnSpc>
              <a:spcBef>
                <a:spcPts val="180"/>
              </a:spcBef>
              <a:buChar char="–"/>
              <a:tabLst>
                <a:tab pos="462280" algn="l"/>
              </a:tabLst>
            </a:pPr>
            <a:r>
              <a:rPr dirty="0" sz="1450" spc="-5">
                <a:latin typeface="나눔고딕OTF"/>
                <a:cs typeface="나눔고딕OTF"/>
              </a:rPr>
              <a:t>탐색시간(seek</a:t>
            </a:r>
            <a:r>
              <a:rPr dirty="0" sz="1450" spc="-10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time)</a:t>
            </a:r>
            <a:endParaRPr sz="1450">
              <a:latin typeface="나눔고딕OTF"/>
              <a:cs typeface="나눔고딕OTF"/>
            </a:endParaRPr>
          </a:p>
          <a:p>
            <a:pPr lvl="1" marL="461645" indent="-173355">
              <a:lnSpc>
                <a:spcPct val="100000"/>
              </a:lnSpc>
              <a:spcBef>
                <a:spcPts val="185"/>
              </a:spcBef>
              <a:buChar char="–"/>
              <a:tabLst>
                <a:tab pos="462280" algn="l"/>
              </a:tabLst>
            </a:pPr>
            <a:r>
              <a:rPr dirty="0" sz="1450" spc="-5">
                <a:latin typeface="나눔고딕OTF"/>
                <a:cs typeface="나눔고딕OTF"/>
              </a:rPr>
              <a:t>회전지연시간(rotational</a:t>
            </a:r>
            <a:r>
              <a:rPr dirty="0" sz="1450" spc="-60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delay)</a:t>
            </a:r>
            <a:endParaRPr sz="1450">
              <a:latin typeface="나눔고딕OTF"/>
              <a:cs typeface="나눔고딕OTF"/>
            </a:endParaRPr>
          </a:p>
          <a:p>
            <a:pPr lvl="1" marL="461645" indent="-173355">
              <a:lnSpc>
                <a:spcPct val="100000"/>
              </a:lnSpc>
              <a:spcBef>
                <a:spcPts val="170"/>
              </a:spcBef>
              <a:buChar char="–"/>
              <a:tabLst>
                <a:tab pos="462280" algn="l"/>
              </a:tabLst>
            </a:pPr>
            <a:r>
              <a:rPr dirty="0" sz="1450" spc="-5">
                <a:latin typeface="나눔고딕OTF"/>
                <a:cs typeface="나눔고딕OTF"/>
              </a:rPr>
              <a:t>전송시간(transfer</a:t>
            </a:r>
            <a:r>
              <a:rPr dirty="0" sz="1450" spc="-10">
                <a:latin typeface="나눔고딕OTF"/>
                <a:cs typeface="나눔고딕OTF"/>
              </a:rPr>
              <a:t> </a:t>
            </a:r>
            <a:r>
              <a:rPr dirty="0" sz="1450" spc="-5">
                <a:latin typeface="나눔고딕OTF"/>
                <a:cs typeface="나눔고딕OTF"/>
              </a:rPr>
              <a:t>time)</a:t>
            </a:r>
            <a:endParaRPr sz="1450">
              <a:latin typeface="나눔고딕OTF"/>
              <a:cs typeface="나눔고딕OT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193" y="6601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25"/>
                </a:moveTo>
                <a:lnTo>
                  <a:pt x="7504366" y="5340225"/>
                </a:lnTo>
                <a:lnTo>
                  <a:pt x="7504366" y="0"/>
                </a:lnTo>
                <a:lnTo>
                  <a:pt x="0" y="0"/>
                </a:lnTo>
                <a:lnTo>
                  <a:pt x="0" y="53402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7375" y="6427536"/>
            <a:ext cx="7089856" cy="71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49527" y="9406594"/>
            <a:ext cx="1917309" cy="684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16264" y="8612816"/>
            <a:ext cx="1555115" cy="3943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400" spc="10" b="1">
                <a:latin typeface="나눔고딕OTF"/>
                <a:cs typeface="나눔고딕OTF"/>
              </a:rPr>
              <a:t>캐시</a:t>
            </a:r>
            <a:r>
              <a:rPr dirty="0" sz="2400" spc="-60" b="1">
                <a:latin typeface="나눔고딕OTF"/>
                <a:cs typeface="나눔고딕OTF"/>
              </a:rPr>
              <a:t> </a:t>
            </a:r>
            <a:r>
              <a:rPr dirty="0" sz="2400" spc="10" b="1">
                <a:latin typeface="나눔고딕OTF"/>
                <a:cs typeface="나눔고딕OTF"/>
              </a:rPr>
              <a:t>메모리</a:t>
            </a:r>
            <a:endParaRPr sz="2400">
              <a:latin typeface="나눔고딕OTF"/>
              <a:cs typeface="나눔고딕OT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193" y="5346830"/>
            <a:ext cx="7504430" cy="5340350"/>
          </a:xfrm>
          <a:custGeom>
            <a:avLst/>
            <a:gdLst/>
            <a:ahLst/>
            <a:cxnLst/>
            <a:rect l="l" t="t" r="r" b="b"/>
            <a:pathLst>
              <a:path w="7504430" h="5340350">
                <a:moveTo>
                  <a:pt x="0" y="5340217"/>
                </a:moveTo>
                <a:lnTo>
                  <a:pt x="7504366" y="5340217"/>
                </a:lnTo>
                <a:lnTo>
                  <a:pt x="7504366" y="0"/>
                </a:lnTo>
                <a:lnTo>
                  <a:pt x="0" y="0"/>
                </a:lnTo>
                <a:lnTo>
                  <a:pt x="0" y="534021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joseph9</dc:creator>
  <dc:title>Microsoft PowerPoint - CA-12-memory.pptx</dc:title>
  <dcterms:created xsi:type="dcterms:W3CDTF">2022-06-02T07:04:41Z</dcterms:created>
  <dcterms:modified xsi:type="dcterms:W3CDTF">2022-06-02T07:04:41Z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2022-05-17T00:00:00Z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2022-06-02T00:00:00Z</vt:filetime>
  </property>
</Properties>
</file>